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90" r:id="rId2"/>
    <p:sldId id="292" r:id="rId3"/>
    <p:sldId id="293" r:id="rId4"/>
    <p:sldId id="278" r:id="rId5"/>
    <p:sldId id="294" r:id="rId6"/>
    <p:sldId id="305" r:id="rId7"/>
    <p:sldId id="295" r:id="rId8"/>
    <p:sldId id="301" r:id="rId9"/>
    <p:sldId id="304" r:id="rId10"/>
    <p:sldId id="302" r:id="rId11"/>
    <p:sldId id="303" r:id="rId12"/>
    <p:sldId id="299" r:id="rId13"/>
    <p:sldId id="279" r:id="rId14"/>
    <p:sldId id="281" r:id="rId15"/>
    <p:sldId id="280" r:id="rId16"/>
    <p:sldId id="283" r:id="rId17"/>
    <p:sldId id="286" r:id="rId18"/>
    <p:sldId id="287" r:id="rId19"/>
    <p:sldId id="288" r:id="rId20"/>
    <p:sldId id="289" r:id="rId21"/>
    <p:sldId id="282" r:id="rId22"/>
    <p:sldId id="260" r:id="rId23"/>
    <p:sldId id="291"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lvl9pPr>
  </p:defaultTextStyle>
  <p:extLst>
    <p:ext uri="{EFAFB233-063F-42B5-8137-9DF3F51BA10A}">
      <p15:sldGuideLst xmlns:p15="http://schemas.microsoft.com/office/powerpoint/2012/main">
        <p15:guide id="1" orient="horz" pos="4365"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89E"/>
    <a:srgbClr val="EDC701"/>
    <a:srgbClr val="EB6F4D"/>
    <a:srgbClr val="44B7CB"/>
    <a:srgbClr val="000000"/>
    <a:srgbClr val="E56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8"/>
    <p:restoredTop sz="80272"/>
  </p:normalViewPr>
  <p:slideViewPr>
    <p:cSldViewPr snapToGrid="0" snapToObjects="1" showGuides="1">
      <p:cViewPr varScale="1">
        <p:scale>
          <a:sx n="50" d="100"/>
          <a:sy n="50" d="100"/>
        </p:scale>
        <p:origin x="1768" y="200"/>
      </p:cViewPr>
      <p:guideLst>
        <p:guide orient="horz" pos="4365"/>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02813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sz="2400" i="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Er zijn 5 grote veiligheidsrisico’s. Eén van die risico’s is vallen van hoogte. Dat zijn alle mogelijke manieren van vallen: van een steiger van 15 meter, maar ook een trap van een meter. </a:t>
            </a:r>
            <a:endParaRPr lang="en-NL" sz="2400" dirty="0">
              <a:solidFill>
                <a:srgbClr val="000000"/>
              </a:solidFill>
              <a:effectLst/>
              <a:latin typeface="Arial" panose="020B0604020202020204" pitchFamily="34" charset="0"/>
              <a:ea typeface="Arial" panose="020B0604020202020204" pitchFamily="34" charset="0"/>
            </a:endParaRPr>
          </a:p>
          <a:p>
            <a:endParaRPr lang="nl-NL" dirty="0"/>
          </a:p>
        </p:txBody>
      </p:sp>
    </p:spTree>
    <p:extLst>
      <p:ext uri="{BB962C8B-B14F-4D97-AF65-F5344CB8AC3E}">
        <p14:creationId xmlns:p14="http://schemas.microsoft.com/office/powerpoint/2010/main" val="257456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NL" i="1" dirty="0"/>
              <a:t>Nog even op een rijtje: Welke ongevallen komen het meeste voor?</a:t>
            </a:r>
          </a:p>
          <a:p>
            <a:pPr marL="342900" indent="-342900">
              <a:buFontTx/>
              <a:buChar char="-"/>
            </a:pPr>
            <a:r>
              <a:rPr lang="nl-NL" i="1" dirty="0"/>
              <a:t>Zoals we al aangaven, gebeuren de meeste ongevallen vanaf een lage hoogte. 78% vindt plaats onder de 2,5 meter.</a:t>
            </a:r>
          </a:p>
          <a:p>
            <a:pPr marL="342900" indent="-342900">
              <a:buFontTx/>
              <a:buChar char="-"/>
            </a:pPr>
            <a:r>
              <a:rPr lang="nl-NL" i="1" dirty="0"/>
              <a:t>33% van die ongevallen gebeurt met een ladder, trap of opstapje.</a:t>
            </a:r>
          </a:p>
          <a:p>
            <a:pPr marL="342900" indent="-342900">
              <a:buFontTx/>
              <a:buChar char="-"/>
            </a:pPr>
            <a:r>
              <a:rPr lang="nl-NL" i="1" dirty="0"/>
              <a:t>Tot slot viel in 31% van de gevallen de medewerker doordat deze zijn/haar balans verloor.</a:t>
            </a:r>
          </a:p>
          <a:p>
            <a:pPr marL="342900" indent="-342900">
              <a:buFontTx/>
              <a:buChar char="-"/>
            </a:pPr>
            <a:endParaRPr lang="nl-NL" i="1" dirty="0"/>
          </a:p>
          <a:p>
            <a:pPr marL="0" indent="0">
              <a:buFontTx/>
              <a:buNone/>
            </a:pPr>
            <a:r>
              <a:rPr lang="nl-NL" i="1" dirty="0"/>
              <a:t>22% van de ongevallen gebeurt de 2,5 meter.</a:t>
            </a:r>
          </a:p>
          <a:p>
            <a:pPr marL="342900" indent="-342900">
              <a:buFontTx/>
              <a:buChar char="-"/>
            </a:pPr>
            <a:r>
              <a:rPr lang="nl-NL" i="1" dirty="0"/>
              <a:t>Hiervan gebeuren de meeste val-ongevallen met steigers: 38%.</a:t>
            </a:r>
          </a:p>
          <a:p>
            <a:pPr marL="342900" indent="-342900">
              <a:buFontTx/>
              <a:buChar char="-"/>
            </a:pPr>
            <a:r>
              <a:rPr lang="nl-NL" i="1" dirty="0"/>
              <a:t>En 31% valt vanaf een dak, vloer of platform.</a:t>
            </a:r>
          </a:p>
          <a:p>
            <a:pPr marL="0" indent="0">
              <a:buFontTx/>
              <a:buNone/>
            </a:pPr>
            <a:endParaRPr lang="nl-NL" dirty="0"/>
          </a:p>
        </p:txBody>
      </p:sp>
    </p:spTree>
    <p:extLst>
      <p:ext uri="{BB962C8B-B14F-4D97-AF65-F5344CB8AC3E}">
        <p14:creationId xmlns:p14="http://schemas.microsoft.com/office/powerpoint/2010/main" val="327504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381000" y="685800"/>
            <a:ext cx="6096000" cy="3429000"/>
          </a:xfrm>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sz="1800" dirty="0">
                <a:effectLst/>
                <a:latin typeface="Cambria" panose="02040503050406030204" pitchFamily="18" charset="0"/>
                <a:ea typeface="Calibri" panose="020F0502020204030204" pitchFamily="34" charset="0"/>
                <a:cs typeface="Times New Roman" panose="02020603050405020304" pitchFamily="18" charset="0"/>
              </a:rPr>
              <a:t>Het is belangrijk dat we allemaal ons steentje bijdragen om het risico op vallen van hoogte te beperken. Wat kun jij hierin doen?</a:t>
            </a:r>
          </a:p>
          <a:p>
            <a:pPr marL="0" marR="0" lvl="0" indent="0" defTabSz="457200" eaLnBrk="1" fontAlgn="auto" latinLnBrk="0" hangingPunct="1">
              <a:lnSpc>
                <a:spcPct val="117999"/>
              </a:lnSpc>
              <a:spcBef>
                <a:spcPts val="0"/>
              </a:spcBef>
              <a:spcAft>
                <a:spcPts val="0"/>
              </a:spcAft>
              <a:buClrTx/>
              <a:buSzTx/>
              <a:buFontTx/>
              <a:buNone/>
              <a:tabLst/>
              <a:defRPr/>
            </a:pPr>
            <a:endParaRPr lang="nl-NL"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lvl="0" indent="-285750" defTabSz="457200" eaLnBrk="1" fontAlgn="auto" latinLnBrk="0" hangingPunct="1">
              <a:lnSpc>
                <a:spcPct val="117999"/>
              </a:lnSpc>
              <a:spcBef>
                <a:spcPts val="0"/>
              </a:spcBef>
              <a:spcAft>
                <a:spcPts val="0"/>
              </a:spcAft>
              <a:buClrTx/>
              <a:buSzTx/>
              <a:buFontTx/>
              <a:buChar char="-"/>
              <a:tabLst/>
              <a:defRPr/>
            </a:pPr>
            <a:r>
              <a:rPr lang="nl-NL" sz="18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Geef het goede voorbeeld. Je hebt een voorbeeldfunctie als het gaat om veilig werken en het bespreekbaar maken van onveilige situaties. Zeker wanneer de tijdsdruk hoog is of budgetten onder druk staan</a:t>
            </a:r>
            <a:r>
              <a:rPr lang="nl-NL" sz="1800" dirty="0">
                <a:effectLst/>
                <a:latin typeface="Cambria" panose="02040503050406030204" pitchFamily="18" charset="0"/>
                <a:ea typeface="Calibri" panose="020F0502020204030204" pitchFamily="34" charset="0"/>
                <a:cs typeface="Calibri" panose="020F0502020204030204" pitchFamily="34" charset="0"/>
              </a:rPr>
              <a:t>. </a:t>
            </a:r>
            <a:r>
              <a:rPr lang="nl-NL" sz="1800" dirty="0">
                <a:solidFill>
                  <a:srgbClr val="ED7D31"/>
                </a:solidFill>
                <a:effectLst/>
                <a:latin typeface="Cambria" panose="02040503050406030204" pitchFamily="18" charset="0"/>
                <a:ea typeface="Calibri" panose="020F0502020204030204" pitchFamily="34" charset="0"/>
                <a:cs typeface="Calibri" panose="020F0502020204030204" pitchFamily="34" charset="0"/>
              </a:rPr>
              <a:t>Jouw medewerkers rekenen juist dan op jou. Zij verwachten dat jij zorgt voor een veilige uitvoering van hun werk. </a:t>
            </a:r>
            <a:r>
              <a:rPr lang="nl-NL" sz="18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Houd je aan veiligheidsregels en laat zien dat jij gevaarlijke situaties herkent. </a:t>
            </a:r>
          </a:p>
          <a:p>
            <a:pPr marL="285750" marR="0" lvl="0" indent="-285750" defTabSz="457200" eaLnBrk="1" fontAlgn="auto" latinLnBrk="0" hangingPunct="1">
              <a:lnSpc>
                <a:spcPct val="117999"/>
              </a:lnSpc>
              <a:spcBef>
                <a:spcPts val="0"/>
              </a:spcBef>
              <a:spcAft>
                <a:spcPts val="0"/>
              </a:spcAft>
              <a:buClrTx/>
              <a:buSzTx/>
              <a:buFontTx/>
              <a:buChar char="-"/>
              <a:tabLst/>
              <a:defRPr/>
            </a:pPr>
            <a:r>
              <a:rPr lang="nl-NL" sz="18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Creëer een veilige werkomgeving. </a:t>
            </a:r>
            <a:r>
              <a:rPr lang="nl-NL" sz="1800" dirty="0">
                <a:effectLst/>
                <a:latin typeface="Cambria" panose="02040503050406030204" pitchFamily="18" charset="0"/>
                <a:ea typeface="Calibri" panose="020F0502020204030204" pitchFamily="34" charset="0"/>
                <a:cs typeface="Times New Roman" panose="02020603050405020304" pitchFamily="18" charset="0"/>
              </a:rPr>
              <a:t>Een belangrijk aspect in veiligheid is dat je elkaar kunt aanspreken als het niet veilig is. Hiervoor is een veilige werkomgeving belangrijk, en daar heb jij grote invloed op. </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Hoe doe je dat? Creëer een cultuur </a:t>
            </a:r>
            <a:r>
              <a:rPr lang="nl-NL" sz="1800" dirty="0">
                <a:effectLst/>
                <a:latin typeface="Cambria" panose="02040503050406030204" pitchFamily="18" charset="0"/>
                <a:ea typeface="Calibri" panose="020F0502020204030204" pitchFamily="34" charset="0"/>
                <a:cs typeface="Times New Roman" panose="02020603050405020304" pitchFamily="18" charset="0"/>
              </a:rPr>
              <a:t>waarin mensen elkaar durven aan te spreken. </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Daag </a:t>
            </a:r>
            <a:r>
              <a:rPr lang="nl-NL" sz="1800" dirty="0">
                <a:effectLst/>
                <a:latin typeface="Cambria" panose="02040503050406030204" pitchFamily="18" charset="0"/>
                <a:ea typeface="Calibri" panose="020F0502020204030204" pitchFamily="34" charset="0"/>
                <a:cs typeface="Times New Roman" panose="02020603050405020304" pitchFamily="18" charset="0"/>
              </a:rPr>
              <a:t>je medewerkers uit</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 </a:t>
            </a:r>
            <a:r>
              <a:rPr lang="nl-NL" sz="1800" dirty="0">
                <a:effectLst/>
                <a:latin typeface="Cambria" panose="02040503050406030204" pitchFamily="18" charset="0"/>
                <a:ea typeface="Calibri" panose="020F0502020204030204" pitchFamily="34" charset="0"/>
                <a:cs typeface="Times New Roman" panose="02020603050405020304" pitchFamily="18" charset="0"/>
              </a:rPr>
              <a:t>om dit </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ook daadwerkelijk </a:t>
            </a:r>
            <a:r>
              <a:rPr lang="nl-NL" sz="1800" dirty="0">
                <a:effectLst/>
                <a:latin typeface="Cambria" panose="02040503050406030204" pitchFamily="18" charset="0"/>
                <a:ea typeface="Calibri" panose="020F0502020204030204" pitchFamily="34" charset="0"/>
                <a:cs typeface="Times New Roman" panose="02020603050405020304" pitchFamily="18" charset="0"/>
              </a:rPr>
              <a:t>te doen. </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Stimuleer </a:t>
            </a:r>
            <a:r>
              <a:rPr lang="nl-NL" sz="1800" dirty="0">
                <a:effectLst/>
                <a:latin typeface="Cambria" panose="02040503050406030204" pitchFamily="18" charset="0"/>
                <a:ea typeface="Calibri" panose="020F0502020204030204" pitchFamily="34" charset="0"/>
                <a:cs typeface="Times New Roman" panose="02020603050405020304" pitchFamily="18" charset="0"/>
              </a:rPr>
              <a:t>het melden van (bijna-) ongevallen en </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te laat </a:t>
            </a:r>
            <a:r>
              <a:rPr lang="nl-NL" sz="1800" dirty="0">
                <a:effectLst/>
                <a:latin typeface="Cambria" panose="02040503050406030204" pitchFamily="18" charset="0"/>
                <a:ea typeface="Calibri" panose="020F0502020204030204" pitchFamily="34" charset="0"/>
                <a:cs typeface="Times New Roman" panose="02020603050405020304" pitchFamily="18" charset="0"/>
              </a:rPr>
              <a:t>zien dat je de meldingen kent en serieus neemt. </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Wees transparant over de afhandeling van de meldingen en laat </a:t>
            </a:r>
            <a:r>
              <a:rPr lang="nl-NL" sz="1800" dirty="0">
                <a:effectLst/>
                <a:latin typeface="Cambria" panose="02040503050406030204" pitchFamily="18" charset="0"/>
                <a:ea typeface="Calibri" panose="020F0502020204030204" pitchFamily="34" charset="0"/>
                <a:cs typeface="Times New Roman" panose="02020603050405020304" pitchFamily="18" charset="0"/>
              </a:rPr>
              <a:t>zien wat er v</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er</a:t>
            </a:r>
            <a:r>
              <a:rPr lang="nl-NL" sz="1800" dirty="0">
                <a:effectLst/>
                <a:latin typeface="Cambria" panose="02040503050406030204" pitchFamily="18" charset="0"/>
                <a:ea typeface="Calibri" panose="020F0502020204030204" pitchFamily="34" charset="0"/>
                <a:cs typeface="Times New Roman" panose="02020603050405020304" pitchFamily="18" charset="0"/>
              </a:rPr>
              <a:t>betert.</a:t>
            </a:r>
          </a:p>
          <a:p>
            <a:pPr marL="285750" marR="0" lvl="0" indent="-285750" defTabSz="457200" eaLnBrk="1" fontAlgn="auto" latinLnBrk="0" hangingPunct="1">
              <a:lnSpc>
                <a:spcPct val="117999"/>
              </a:lnSpc>
              <a:spcBef>
                <a:spcPts val="0"/>
              </a:spcBef>
              <a:spcAft>
                <a:spcPts val="0"/>
              </a:spcAft>
              <a:buClrTx/>
              <a:buSzTx/>
              <a:buFontTx/>
              <a:buChar char="-"/>
              <a:tabLst/>
              <a:defRPr/>
            </a:pPr>
            <a:r>
              <a:rPr lang="nl-NL" sz="1800" dirty="0">
                <a:effectLst/>
                <a:latin typeface="Cambria" panose="02040503050406030204" pitchFamily="18" charset="0"/>
                <a:ea typeface="Calibri" panose="020F0502020204030204" pitchFamily="34" charset="0"/>
                <a:cs typeface="Times New Roman" panose="02020603050405020304" pitchFamily="18" charset="0"/>
              </a:rPr>
              <a:t>Leid je medewerkers op. </a:t>
            </a:r>
            <a:r>
              <a:rPr lang="nl-NL" sz="1800" dirty="0">
                <a:solidFill>
                  <a:srgbClr val="70AD47"/>
                </a:solidFill>
                <a:effectLst/>
                <a:latin typeface="Cambria" panose="02040503050406030204" pitchFamily="18" charset="0"/>
                <a:ea typeface="Calibri" panose="020F0502020204030204" pitchFamily="34" charset="0"/>
                <a:cs typeface="Calibri" panose="020F0502020204030204" pitchFamily="34" charset="0"/>
              </a:rPr>
              <a:t>Als manager ben je ervoor verantwoordelijk dat jouw medewerkers goed zijn opgeleid. </a:t>
            </a:r>
            <a:r>
              <a:rPr lang="nl-NL" sz="1800" dirty="0">
                <a:solidFill>
                  <a:srgbClr val="ED7D31"/>
                </a:solidFill>
                <a:effectLst/>
                <a:latin typeface="Cambria" panose="02040503050406030204" pitchFamily="18" charset="0"/>
                <a:ea typeface="Calibri" panose="020F0502020204030204" pitchFamily="34" charset="0"/>
                <a:cs typeface="Calibri" panose="020F0502020204030204" pitchFamily="34" charset="0"/>
              </a:rPr>
              <a:t>Zij moeten de juiste instructies hebben gekregen voordat zij aan het werk gaan</a:t>
            </a:r>
            <a:r>
              <a:rPr lang="nl-NL" sz="1800" dirty="0">
                <a:effectLst/>
                <a:latin typeface="Cambria" panose="02040503050406030204" pitchFamily="18" charset="0"/>
                <a:ea typeface="Calibri" panose="020F0502020204030204" pitchFamily="34" charset="0"/>
                <a:cs typeface="Calibri" panose="020F0502020204030204" pitchFamily="34" charset="0"/>
              </a:rPr>
              <a:t>.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457200" eaLnBrk="1" fontAlgn="auto" latinLnBrk="0" hangingPunct="1">
              <a:lnSpc>
                <a:spcPct val="117999"/>
              </a:lnSpc>
              <a:spcBef>
                <a:spcPts val="0"/>
              </a:spcBef>
              <a:spcAft>
                <a:spcPts val="0"/>
              </a:spcAft>
              <a:buClrTx/>
              <a:buSzTx/>
              <a:buFontTx/>
              <a:buChar char="-"/>
              <a:tabLst/>
              <a:defRPr/>
            </a:pPr>
            <a:r>
              <a:rPr lang="nl-NL" sz="1800" dirty="0">
                <a:effectLst/>
                <a:latin typeface="Cambria" panose="02040503050406030204" pitchFamily="18" charset="0"/>
                <a:ea typeface="Calibri" panose="020F0502020204030204" pitchFamily="34" charset="0"/>
                <a:cs typeface="Times New Roman" panose="02020603050405020304" pitchFamily="18" charset="0"/>
              </a:rPr>
              <a:t>Wees zichtbaar. Om het goede voorbeeld te geven en een veilige werkcultuur te creëren, moet je zichtbaar zijn. Zorg er dus voor dat je </a:t>
            </a:r>
            <a:r>
              <a:rPr lang="nl-NL" sz="1800" dirty="0">
                <a:solidFill>
                  <a:srgbClr val="70AD47"/>
                </a:solidFill>
                <a:effectLst/>
                <a:latin typeface="Cambria" panose="02040503050406030204" pitchFamily="18" charset="0"/>
                <a:ea typeface="Calibri" panose="020F0502020204030204" pitchFamily="34" charset="0"/>
                <a:cs typeface="Times New Roman" panose="02020603050405020304" pitchFamily="18" charset="0"/>
              </a:rPr>
              <a:t>regelmatig </a:t>
            </a:r>
            <a:r>
              <a:rPr lang="nl-NL" sz="1800" dirty="0">
                <a:effectLst/>
                <a:latin typeface="Cambria" panose="02040503050406030204" pitchFamily="18" charset="0"/>
                <a:ea typeface="Calibri" panose="020F0502020204030204" pitchFamily="34" charset="0"/>
                <a:cs typeface="Times New Roman" panose="02020603050405020304" pitchFamily="18" charset="0"/>
              </a:rPr>
              <a:t>op de </a:t>
            </a:r>
            <a:r>
              <a:rPr lang="nl-NL" sz="1800" dirty="0">
                <a:solidFill>
                  <a:srgbClr val="70AD47"/>
                </a:solidFill>
                <a:effectLst/>
                <a:latin typeface="Cambria" panose="02040503050406030204" pitchFamily="18" charset="0"/>
                <a:ea typeface="Calibri" panose="020F0502020204030204" pitchFamily="34" charset="0"/>
                <a:cs typeface="Times New Roman" panose="02020603050405020304" pitchFamily="18" charset="0"/>
              </a:rPr>
              <a:t>werkplek </a:t>
            </a:r>
            <a:r>
              <a:rPr lang="nl-NL" sz="1800" dirty="0">
                <a:effectLst/>
                <a:latin typeface="Cambria" panose="02040503050406030204" pitchFamily="18" charset="0"/>
                <a:ea typeface="Calibri" panose="020F0502020204030204" pitchFamily="34" charset="0"/>
                <a:cs typeface="Times New Roman" panose="02020603050405020304" pitchFamily="18" charset="0"/>
              </a:rPr>
              <a:t>aanwezig bent voor bijvoorbeeld een Safety Walk. </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Ga </a:t>
            </a:r>
            <a:r>
              <a:rPr lang="nl-NL" sz="1800" dirty="0">
                <a:effectLst/>
                <a:latin typeface="Cambria" panose="02040503050406030204" pitchFamily="18" charset="0"/>
                <a:ea typeface="Calibri" panose="020F0502020204030204" pitchFamily="34" charset="0"/>
                <a:cs typeface="Times New Roman" panose="02020603050405020304" pitchFamily="18" charset="0"/>
              </a:rPr>
              <a:t>in gesprek met jouw medewerkers over de risico’s die zij lopen en </a:t>
            </a:r>
            <a:r>
              <a:rPr lang="nl-NL" sz="1800" dirty="0">
                <a:solidFill>
                  <a:srgbClr val="ED7D31"/>
                </a:solidFill>
                <a:effectLst/>
                <a:latin typeface="Cambria" panose="02040503050406030204" pitchFamily="18" charset="0"/>
                <a:ea typeface="Calibri" panose="020F0502020204030204" pitchFamily="34" charset="0"/>
                <a:cs typeface="Times New Roman" panose="02020603050405020304" pitchFamily="18" charset="0"/>
              </a:rPr>
              <a:t>vraag </a:t>
            </a:r>
            <a:r>
              <a:rPr lang="nl-NL" sz="1800" dirty="0">
                <a:effectLst/>
                <a:latin typeface="Cambria" panose="02040503050406030204" pitchFamily="18" charset="0"/>
                <a:ea typeface="Calibri" panose="020F0502020204030204" pitchFamily="34" charset="0"/>
                <a:cs typeface="Times New Roman" panose="02020603050405020304" pitchFamily="18" charset="0"/>
              </a:rPr>
              <a:t>wat zij nodig hebben om deze te beheersen.</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457200" eaLnBrk="1" fontAlgn="auto" latinLnBrk="0" hangingPunct="1">
              <a:lnSpc>
                <a:spcPct val="117999"/>
              </a:lnSpc>
              <a:spcBef>
                <a:spcPts val="0"/>
              </a:spcBef>
              <a:spcAft>
                <a:spcPts val="0"/>
              </a:spcAft>
              <a:buClrTx/>
              <a:buSzTx/>
              <a:buFontTx/>
              <a:buChar char="-"/>
              <a:tabLst/>
              <a:defRPr/>
            </a:pPr>
            <a:endParaRPr lang="nl-NL" sz="1800" dirty="0">
              <a:solidFill>
                <a:srgbClr val="70AD47"/>
              </a:solidFill>
              <a:effectLst/>
              <a:latin typeface="Cambria" panose="02040503050406030204" pitchFamily="18" charset="0"/>
              <a:ea typeface="Calibri" panose="020F0502020204030204" pitchFamily="34" charset="0"/>
              <a:cs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a:p>
            <a:endParaRPr dirty="0"/>
          </a:p>
          <a:p>
            <a:endParaRPr dirty="0"/>
          </a:p>
          <a:p>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NL" i="1" dirty="0"/>
              <a:t>Gebruik deze slide om een voorbeeld toe te lichten. Zorg ervoor de de tekst op de slide beperkt blijft. Noem maximaal 3 punten per kopje. Hieronder in de </a:t>
            </a:r>
            <a:r>
              <a:rPr lang="nl-NL" i="1" dirty="0" err="1"/>
              <a:t>presenternotes</a:t>
            </a:r>
            <a:r>
              <a:rPr lang="nl-NL" i="1" dirty="0"/>
              <a:t> kun je ze voor jezelf (of anderen) toelichten.</a:t>
            </a:r>
          </a:p>
          <a:p>
            <a:endParaRPr lang="nl-NL" i="1" dirty="0"/>
          </a:p>
          <a:p>
            <a:r>
              <a:rPr lang="nl-NL" i="1" dirty="0"/>
              <a:t>Voor inspiratie ga naar </a:t>
            </a:r>
            <a:r>
              <a:rPr lang="nl-NL" i="1" dirty="0" err="1"/>
              <a:t>vallenvanhoogte.nl</a:t>
            </a:r>
            <a:endParaRPr lang="nl-NL" i="1" dirty="0"/>
          </a:p>
        </p:txBody>
      </p:sp>
    </p:spTree>
    <p:extLst>
      <p:ext uri="{BB962C8B-B14F-4D97-AF65-F5344CB8AC3E}">
        <p14:creationId xmlns:p14="http://schemas.microsoft.com/office/powerpoint/2010/main" val="416526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122810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NL" i="1" dirty="0"/>
              <a:t>Met deze vraag kun je het gesprek openen over dit risico. Pas de vraag aan naar waar jij op in wil zoomen. </a:t>
            </a:r>
          </a:p>
          <a:p>
            <a:endParaRPr lang="nl-NL" i="1" dirty="0"/>
          </a:p>
          <a:p>
            <a:r>
              <a:rPr lang="nl-NL" i="1" dirty="0"/>
              <a:t>Een paar voorzetjes:</a:t>
            </a:r>
          </a:p>
          <a:p>
            <a:pPr marL="342900" indent="-342900">
              <a:buFontTx/>
              <a:buChar char="-"/>
            </a:pPr>
            <a:r>
              <a:rPr lang="nl-NL" i="1" dirty="0"/>
              <a:t>Zie jij wel eens een val-gevaarlijke situatie?</a:t>
            </a:r>
          </a:p>
          <a:p>
            <a:pPr marL="342900" indent="-342900">
              <a:buFontTx/>
              <a:buChar char="-"/>
            </a:pPr>
            <a:r>
              <a:rPr lang="nl-NL" i="1" dirty="0"/>
              <a:t>Hoe let jij op valgevaar?</a:t>
            </a:r>
          </a:p>
          <a:p>
            <a:pPr marL="342900" indent="-342900">
              <a:buFontTx/>
              <a:buChar char="-"/>
            </a:pPr>
            <a:r>
              <a:rPr lang="nl-NL" i="1" dirty="0"/>
              <a:t>Hoe denk jij dat we valgevaar kunnen voorkomen?</a:t>
            </a:r>
          </a:p>
          <a:p>
            <a:pPr marL="342900" indent="-342900">
              <a:buFontTx/>
              <a:buChar char="-"/>
            </a:pPr>
            <a:r>
              <a:rPr lang="nl-NL" i="1" dirty="0"/>
              <a:t>Komt dit risico vaak voor bij jou op de bouwplaats?</a:t>
            </a:r>
          </a:p>
        </p:txBody>
      </p:sp>
    </p:spTree>
    <p:extLst>
      <p:ext uri="{BB962C8B-B14F-4D97-AF65-F5344CB8AC3E}">
        <p14:creationId xmlns:p14="http://schemas.microsoft.com/office/powerpoint/2010/main" val="189481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362463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381000" y="685800"/>
            <a:ext cx="6096000" cy="3429000"/>
          </a:xfrm>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endParaRPr dirty="0"/>
          </a:p>
          <a:p>
            <a:endParaRPr dirty="0"/>
          </a:p>
          <a:p>
            <a:endParaRPr dirty="0"/>
          </a:p>
          <a:p>
            <a:endParaRPr dirty="0"/>
          </a:p>
          <a:p>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ntent_slide">
    <p:bg>
      <p:bgPr>
        <a:solidFill>
          <a:srgbClr val="45BDD1"/>
        </a:solidFill>
        <a:effectLst/>
      </p:bgPr>
    </p:bg>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18_Blanco">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D02BC7-BE81-DD6D-F95F-8C4D2BA6898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16279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19_Blanco">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D02BC7-BE81-DD6D-F95F-8C4D2BA6898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554343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17_Blanco">
    <p:bg>
      <p:bgPr>
        <a:solidFill>
          <a:srgbClr val="FFFFFF"/>
        </a:solidFill>
        <a:effectLst/>
      </p:bgPr>
    </p:bg>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Graphical user interface, text, application&#10;&#10;Description automatically generated">
            <a:extLst>
              <a:ext uri="{FF2B5EF4-FFF2-40B4-BE49-F238E27FC236}">
                <a16:creationId xmlns:a16="http://schemas.microsoft.com/office/drawing/2014/main" id="{B45DD419-5895-88BE-50FD-3719F738F3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4" y="0"/>
            <a:ext cx="24379066" cy="13718776"/>
          </a:xfrm>
          <a:prstGeom prst="rect">
            <a:avLst/>
          </a:prstGeom>
        </p:spPr>
      </p:pic>
    </p:spTree>
    <p:extLst>
      <p:ext uri="{BB962C8B-B14F-4D97-AF65-F5344CB8AC3E}">
        <p14:creationId xmlns:p14="http://schemas.microsoft.com/office/powerpoint/2010/main" val="9395581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7_Blanco">
    <p:bg>
      <p:bgPr>
        <a:solidFill>
          <a:srgbClr val="FFFFFF"/>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853B8D01-BD5F-B887-76AC-06E3CF8828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50236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20_Blanco">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B8D01-BD5F-B887-76AC-06E3CF8828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4783254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8_Blanco">
    <p:bg>
      <p:bgPr>
        <a:solidFill>
          <a:srgbClr val="FFFFFF"/>
        </a:solidFill>
        <a:effectLst/>
      </p:bgPr>
    </p:bg>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013C0C1B-9FA9-D8BA-6953-E3535E39AD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508792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9_Blanco">
    <p:bg>
      <p:bgPr>
        <a:solidFill>
          <a:srgbClr val="FFFFFF"/>
        </a:solidFill>
        <a:effectLst/>
      </p:bgPr>
    </p:bg>
    <p:spTree>
      <p:nvGrpSpPr>
        <p:cNvPr id="1" name=""/>
        <p:cNvGrpSpPr/>
        <p:nvPr/>
      </p:nvGrpSpPr>
      <p:grpSpPr>
        <a:xfrm>
          <a:off x="0" y="0"/>
          <a:ext cx="0" cy="0"/>
          <a:chOff x="0" y="0"/>
          <a:chExt cx="0" cy="0"/>
        </a:xfrm>
      </p:grpSpPr>
      <p:pic>
        <p:nvPicPr>
          <p:cNvPr id="4" name="Picture 3" descr="A picture containing text, toy&#10;&#10;Description automatically generated">
            <a:extLst>
              <a:ext uri="{FF2B5EF4-FFF2-40B4-BE49-F238E27FC236}">
                <a16:creationId xmlns:a16="http://schemas.microsoft.com/office/drawing/2014/main" id="{C46D4F3D-7809-C2DC-7975-AFEA5419E4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093223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10_Blanco">
    <p:bg>
      <p:bgPr>
        <a:solidFill>
          <a:srgbClr val="FFFFFF"/>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4944B5F-04C1-4F70-5D7A-7F51D93FA16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603178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reserve="1">
  <p:cSld name="11_Blanco">
    <p:bg>
      <p:bgPr>
        <a:solidFill>
          <a:srgbClr val="FFFFFF"/>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191F44F-EA1A-924E-48D0-C0FDC9987A0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064162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12_Blanco">
    <p:bg>
      <p:bgPr>
        <a:solidFill>
          <a:srgbClr val="FFFFFF"/>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083D1C33-1EB3-3B2F-223A-6C78A61594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613567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16_Blanco">
    <p:bg>
      <p:bgPr>
        <a:solidFill>
          <a:srgbClr val="FFFFFF"/>
        </a:solidFill>
        <a:effectLst/>
      </p:bgPr>
    </p:bg>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65E09442-4AA6-AF38-866B-E9D763451DF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24384000" cy="13716000"/>
          </a:xfrm>
          <a:prstGeom prst="rect">
            <a:avLst/>
          </a:prstGeom>
        </p:spPr>
      </p:pic>
    </p:spTree>
    <p:extLst>
      <p:ext uri="{BB962C8B-B14F-4D97-AF65-F5344CB8AC3E}">
        <p14:creationId xmlns:p14="http://schemas.microsoft.com/office/powerpoint/2010/main" val="3182508814"/>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13_Blanco">
    <p:bg>
      <p:bgPr>
        <a:solidFill>
          <a:srgbClr val="FFFFFF"/>
        </a:solidFill>
        <a:effectLst/>
      </p:bgPr>
    </p:bg>
    <p:spTree>
      <p:nvGrpSpPr>
        <p:cNvPr id="1" name=""/>
        <p:cNvGrpSpPr/>
        <p:nvPr/>
      </p:nvGrpSpPr>
      <p:grpSpPr>
        <a:xfrm>
          <a:off x="0" y="0"/>
          <a:ext cx="0" cy="0"/>
          <a:chOff x="0" y="0"/>
          <a:chExt cx="0" cy="0"/>
        </a:xfrm>
      </p:grpSpPr>
      <p:pic>
        <p:nvPicPr>
          <p:cNvPr id="3" name="Picture 2" descr="Icon, rectangle&#10;&#10;Description automatically generated">
            <a:extLst>
              <a:ext uri="{FF2B5EF4-FFF2-40B4-BE49-F238E27FC236}">
                <a16:creationId xmlns:a16="http://schemas.microsoft.com/office/drawing/2014/main" id="{BDCA8DAD-FD60-C62D-8BAF-9EDF34A21D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25046062"/>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reserve="1">
  <p:cSld name="14_Blanco">
    <p:bg>
      <p:bgPr>
        <a:solidFill>
          <a:srgbClr val="FFFFFF"/>
        </a:solidFill>
        <a:effectLst/>
      </p:bgPr>
    </p:bg>
    <p:spTree>
      <p:nvGrpSpPr>
        <p:cNvPr id="1" name=""/>
        <p:cNvGrpSpPr/>
        <p:nvPr/>
      </p:nvGrpSpPr>
      <p:grpSpPr>
        <a:xfrm>
          <a:off x="0" y="0"/>
          <a:ext cx="0" cy="0"/>
          <a:chOff x="0" y="0"/>
          <a:chExt cx="0" cy="0"/>
        </a:xfrm>
      </p:grpSpPr>
      <p:pic>
        <p:nvPicPr>
          <p:cNvPr id="4" name="Picture 3" descr="Shape&#10;&#10;Description automatically generated with low confidence">
            <a:extLst>
              <a:ext uri="{FF2B5EF4-FFF2-40B4-BE49-F238E27FC236}">
                <a16:creationId xmlns:a16="http://schemas.microsoft.com/office/drawing/2014/main" id="{C3F1119A-A897-6EC0-988C-784F209164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5093725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15_Blanco">
    <p:bg>
      <p:bgPr>
        <a:solidFill>
          <a:srgbClr val="FFFFFF"/>
        </a:solidFill>
        <a:effectLst/>
      </p:bgPr>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5A07BF1E-0AD4-6A42-B471-15A6E0F761B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5900458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1_Blanco">
    <p:bg>
      <p:bgPr>
        <a:solidFill>
          <a:srgbClr val="FFFFFF"/>
        </a:solidFill>
        <a:effectLst/>
      </p:bgPr>
    </p:bg>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3B91ABD5-2F78-7A9F-7412-D31006F32A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62635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2_Blanco">
    <p:bg>
      <p:bgPr>
        <a:solidFill>
          <a:srgbClr val="FFFFFF"/>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10127406-13EF-24CF-0EEB-28A00AC1CA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329805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3_Blanco">
    <p:bg>
      <p:bgPr>
        <a:solidFill>
          <a:srgbClr val="FFFFFF"/>
        </a:solidFill>
        <a:effectLst/>
      </p:bgPr>
    </p:bg>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14A43A73-06F5-6A22-24BA-3A44D8A5EA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335640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4_Blanco">
    <p:bg>
      <p:bgPr>
        <a:solidFill>
          <a:srgbClr val="FFFFFF"/>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9BB4510-7419-F7FB-2EB4-54F098302D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493162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5_Blanco">
    <p:bg>
      <p:bgPr>
        <a:solidFill>
          <a:srgbClr val="FFFFFF"/>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45691E47-1393-D5D0-5FD3-C394A161EB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605325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6_Blanco">
    <p:bg>
      <p:bgPr>
        <a:solidFill>
          <a:srgbClr val="FFFFFF"/>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FFD02BC7-BE81-DD6D-F95F-8C4D2BA689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1"/>
          </a:xfrm>
          <a:prstGeom prst="rect">
            <a:avLst/>
          </a:prstGeom>
        </p:spPr>
      </p:pic>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762666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59A4"/>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23"/>
          <a:stretch>
            <a:fillRect/>
          </a:stretch>
        </p:blipFill>
        <p:spPr>
          <a:xfrm>
            <a:off x="21085334" y="1216068"/>
            <a:ext cx="2108202" cy="1511301"/>
          </a:xfrm>
          <a:prstGeom prst="rect">
            <a:avLst/>
          </a:prstGeom>
          <a:ln w="12700">
            <a:miter lim="400000"/>
          </a:ln>
        </p:spPr>
      </p:pic>
      <p:sp>
        <p:nvSpPr>
          <p:cNvPr id="3" name="Title Text"/>
          <p:cNvSpPr txBox="1">
            <a:spLocks noGrp="1"/>
          </p:cNvSpPr>
          <p:nvPr>
            <p:ph type="title"/>
          </p:nvPr>
        </p:nvSpPr>
        <p:spPr>
          <a:xfrm>
            <a:off x="3653366" y="0"/>
            <a:ext cx="19507201" cy="3673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Title Text</a:t>
            </a:r>
          </a:p>
        </p:txBody>
      </p:sp>
      <p:sp>
        <p:nvSpPr>
          <p:cNvPr id="4" name="Body Level One…"/>
          <p:cNvSpPr txBox="1">
            <a:spLocks noGrp="1"/>
          </p:cNvSpPr>
          <p:nvPr>
            <p:ph type="body" idx="1"/>
          </p:nvPr>
        </p:nvSpPr>
        <p:spPr>
          <a:xfrm>
            <a:off x="13610166" y="4876800"/>
            <a:ext cx="9550401" cy="883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68" r:id="rId2"/>
    <p:sldLayoutId id="2147483667" r:id="rId3"/>
    <p:sldLayoutId id="2147483653" r:id="rId4"/>
    <p:sldLayoutId id="2147483654" r:id="rId5"/>
    <p:sldLayoutId id="2147483655" r:id="rId6"/>
    <p:sldLayoutId id="2147483656" r:id="rId7"/>
    <p:sldLayoutId id="2147483657" r:id="rId8"/>
    <p:sldLayoutId id="2147483658" r:id="rId9"/>
    <p:sldLayoutId id="2147483670" r:id="rId10"/>
    <p:sldLayoutId id="2147483671" r:id="rId11"/>
    <p:sldLayoutId id="2147483669" r:id="rId12"/>
    <p:sldLayoutId id="2147483659" r:id="rId13"/>
    <p:sldLayoutId id="2147483672" r:id="rId14"/>
    <p:sldLayoutId id="2147483660" r:id="rId15"/>
    <p:sldLayoutId id="2147483661" r:id="rId16"/>
    <p:sldLayoutId id="2147483662" r:id="rId17"/>
    <p:sldLayoutId id="2147483663" r:id="rId18"/>
    <p:sldLayoutId id="2147483664" r:id="rId19"/>
    <p:sldLayoutId id="2147483665" r:id="rId20"/>
    <p:sldLayoutId id="2147483666" r:id="rId21"/>
  </p:sldLayoutIdLst>
  <p:transition spd="med"/>
  <p:txStyles>
    <p:titleStyle>
      <a:lvl1pPr marL="0" marR="0" indent="0" algn="l" defTabSz="2438337"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Fuse-Bold"/>
          <a:ea typeface="Fuse-Bold"/>
          <a:cs typeface="Fuse-Bold"/>
          <a:sym typeface="Fuse-Bold"/>
        </a:defRPr>
      </a:lvl1pPr>
      <a:lvl2pPr marL="0" marR="0" indent="0" algn="l" defTabSz="2438337"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Fuse-Bold"/>
          <a:ea typeface="Fuse-Bold"/>
          <a:cs typeface="Fuse-Bold"/>
          <a:sym typeface="Fuse-Bold"/>
        </a:defRPr>
      </a:lvl2pPr>
      <a:lvl3pPr marL="0" marR="0" indent="0" algn="l" defTabSz="2438337"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Fuse-Bold"/>
          <a:ea typeface="Fuse-Bold"/>
          <a:cs typeface="Fuse-Bold"/>
          <a:sym typeface="Fuse-Bold"/>
        </a:defRPr>
      </a:lvl3pPr>
      <a:lvl4pPr marL="0" marR="0" indent="0" algn="l" defTabSz="2438337"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Fuse-Bold"/>
          <a:ea typeface="Fuse-Bold"/>
          <a:cs typeface="Fuse-Bold"/>
          <a:sym typeface="Fuse-Bold"/>
        </a:defRPr>
      </a:lvl4pPr>
      <a:lvl5pPr marL="0" marR="0" indent="0" algn="l" defTabSz="2438337"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Fuse-Bold"/>
          <a:ea typeface="Fuse-Bold"/>
          <a:cs typeface="Fuse-Bold"/>
          <a:sym typeface="Fuse-Bold"/>
        </a:defRPr>
      </a:lvl5pPr>
      <a:lvl6pPr marL="0" marR="0" indent="0" algn="l" defTabSz="2438337"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Fuse-Bold"/>
          <a:ea typeface="Fuse-Bold"/>
          <a:cs typeface="Fuse-Bold"/>
          <a:sym typeface="Fuse-Bold"/>
        </a:defRPr>
      </a:lvl6pPr>
      <a:lvl7pPr marL="0" marR="0" indent="0" algn="l" defTabSz="2438337"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Fuse-Bold"/>
          <a:ea typeface="Fuse-Bold"/>
          <a:cs typeface="Fuse-Bold"/>
          <a:sym typeface="Fuse-Bold"/>
        </a:defRPr>
      </a:lvl7pPr>
      <a:lvl8pPr marL="0" marR="0" indent="0" algn="l" defTabSz="2438337"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Fuse-Bold"/>
          <a:ea typeface="Fuse-Bold"/>
          <a:cs typeface="Fuse-Bold"/>
          <a:sym typeface="Fuse-Bold"/>
        </a:defRPr>
      </a:lvl8pPr>
      <a:lvl9pPr marL="0" marR="0" indent="0" algn="l" defTabSz="2438337"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Fuse-Bold"/>
          <a:ea typeface="Fuse-Bold"/>
          <a:cs typeface="Fuse-Bold"/>
          <a:sym typeface="Fuse-Bold"/>
        </a:defRPr>
      </a:lvl9pPr>
    </p:titleStyle>
    <p:bodyStyle>
      <a:lvl1pPr marL="0" marR="0" indent="0" algn="l" defTabSz="8255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Fuse-Light"/>
          <a:ea typeface="Fuse-Light"/>
          <a:cs typeface="Fuse-Light"/>
          <a:sym typeface="Fuse-Light"/>
        </a:defRPr>
      </a:lvl1pPr>
      <a:lvl2pPr marL="0" marR="0" indent="0" algn="l" defTabSz="8255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Fuse-Light"/>
          <a:ea typeface="Fuse-Light"/>
          <a:cs typeface="Fuse-Light"/>
          <a:sym typeface="Fuse-Light"/>
        </a:defRPr>
      </a:lvl2pPr>
      <a:lvl3pPr marL="0" marR="0" indent="0" algn="l" defTabSz="8255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Fuse-Light"/>
          <a:ea typeface="Fuse-Light"/>
          <a:cs typeface="Fuse-Light"/>
          <a:sym typeface="Fuse-Light"/>
        </a:defRPr>
      </a:lvl3pPr>
      <a:lvl4pPr marL="0" marR="0" indent="0" algn="l" defTabSz="8255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Fuse-Light"/>
          <a:ea typeface="Fuse-Light"/>
          <a:cs typeface="Fuse-Light"/>
          <a:sym typeface="Fuse-Light"/>
        </a:defRPr>
      </a:lvl4pPr>
      <a:lvl5pPr marL="0" marR="0" indent="0" algn="l" defTabSz="8255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Fuse-Light"/>
          <a:ea typeface="Fuse-Light"/>
          <a:cs typeface="Fuse-Light"/>
          <a:sym typeface="Fuse-Light"/>
        </a:defRPr>
      </a:lvl5pPr>
      <a:lvl6pPr marL="0" marR="0" indent="0" algn="l" defTabSz="8255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Fuse-Light"/>
          <a:ea typeface="Fuse-Light"/>
          <a:cs typeface="Fuse-Light"/>
          <a:sym typeface="Fuse-Light"/>
        </a:defRPr>
      </a:lvl6pPr>
      <a:lvl7pPr marL="0" marR="0" indent="0" algn="l" defTabSz="8255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Fuse-Light"/>
          <a:ea typeface="Fuse-Light"/>
          <a:cs typeface="Fuse-Light"/>
          <a:sym typeface="Fuse-Light"/>
        </a:defRPr>
      </a:lvl7pPr>
      <a:lvl8pPr marL="0" marR="0" indent="0" algn="l" defTabSz="8255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Fuse-Light"/>
          <a:ea typeface="Fuse-Light"/>
          <a:cs typeface="Fuse-Light"/>
          <a:sym typeface="Fuse-Light"/>
        </a:defRPr>
      </a:lvl8pPr>
      <a:lvl9pPr marL="0" marR="0" indent="0" algn="l" defTabSz="825500" rtl="0" latinLnBrk="0">
        <a:lnSpc>
          <a:spcPct val="100000"/>
        </a:lnSpc>
        <a:spcBef>
          <a:spcPts val="0"/>
        </a:spcBef>
        <a:spcAft>
          <a:spcPts val="0"/>
        </a:spcAft>
        <a:buClrTx/>
        <a:buSzTx/>
        <a:buFontTx/>
        <a:buNone/>
        <a:tabLst/>
        <a:defRPr sz="4000" b="0" i="0" u="none" strike="noStrike" cap="none" spc="0" baseline="0">
          <a:solidFill>
            <a:srgbClr val="FFFFFF"/>
          </a:solidFill>
          <a:uFillTx/>
          <a:latin typeface="Fuse-Light"/>
          <a:ea typeface="Fuse-Light"/>
          <a:cs typeface="Fuse-Light"/>
          <a:sym typeface="Fuse-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anrijdgevaar reduceren">
            <a:extLst>
              <a:ext uri="{FF2B5EF4-FFF2-40B4-BE49-F238E27FC236}">
                <a16:creationId xmlns:a16="http://schemas.microsoft.com/office/drawing/2014/main" id="{7EAF7AE3-E8D5-9728-7451-1E4326CAFE61}"/>
              </a:ext>
            </a:extLst>
          </p:cNvPr>
          <p:cNvSpPr txBox="1"/>
          <p:nvPr/>
        </p:nvSpPr>
        <p:spPr>
          <a:xfrm>
            <a:off x="1206495" y="3246821"/>
            <a:ext cx="9958809" cy="1869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algn="l">
              <a:lnSpc>
                <a:spcPct val="80000"/>
              </a:lnSpc>
              <a:defRPr sz="11000" spc="-300">
                <a:solidFill>
                  <a:srgbClr val="000000"/>
                </a:solidFill>
                <a:latin typeface="Fuse-Bold"/>
                <a:ea typeface="Fuse-Bold"/>
                <a:cs typeface="Fuse-Bold"/>
                <a:sym typeface="Fuse-Bold"/>
              </a:defRPr>
            </a:lvl1pPr>
          </a:lstStyle>
          <a:p>
            <a:r>
              <a:rPr lang="en-US" sz="9600" dirty="0" err="1">
                <a:solidFill>
                  <a:schemeClr val="tx1"/>
                </a:solidFill>
              </a:rPr>
              <a:t>Veiligheidsrisico’s</a:t>
            </a:r>
            <a:endParaRPr sz="9600" dirty="0">
              <a:solidFill>
                <a:schemeClr val="tx1"/>
              </a:solidFill>
            </a:endParaRPr>
          </a:p>
        </p:txBody>
      </p:sp>
      <p:sp>
        <p:nvSpPr>
          <p:cNvPr id="3" name="Wat kan jij doen?">
            <a:extLst>
              <a:ext uri="{FF2B5EF4-FFF2-40B4-BE49-F238E27FC236}">
                <a16:creationId xmlns:a16="http://schemas.microsoft.com/office/drawing/2014/main" id="{7B3FFE8F-3812-9C6F-F292-01EEC9325FA4}"/>
              </a:ext>
            </a:extLst>
          </p:cNvPr>
          <p:cNvSpPr txBox="1"/>
          <p:nvPr/>
        </p:nvSpPr>
        <p:spPr>
          <a:xfrm>
            <a:off x="1206496" y="4571184"/>
            <a:ext cx="10299704" cy="1089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11000" spc="-300">
                <a:latin typeface="Fuse-Bold"/>
                <a:ea typeface="Fuse-Bold"/>
                <a:cs typeface="Fuse-Bold"/>
                <a:sym typeface="Fuse-Bold"/>
              </a:defRPr>
            </a:lvl1pPr>
          </a:lstStyle>
          <a:p>
            <a:r>
              <a:rPr lang="en-US" sz="4000" dirty="0" err="1">
                <a:solidFill>
                  <a:srgbClr val="44B7CB"/>
                </a:solidFill>
              </a:rPr>
              <a:t>Vallen</a:t>
            </a:r>
            <a:r>
              <a:rPr lang="en-US" sz="4000" dirty="0">
                <a:solidFill>
                  <a:srgbClr val="44B7CB"/>
                </a:solidFill>
              </a:rPr>
              <a:t> van </a:t>
            </a:r>
            <a:r>
              <a:rPr lang="en-US" sz="4000" dirty="0" err="1">
                <a:solidFill>
                  <a:srgbClr val="44B7CB"/>
                </a:solidFill>
              </a:rPr>
              <a:t>hoogte</a:t>
            </a:r>
            <a:endParaRPr sz="4000" dirty="0">
              <a:solidFill>
                <a:srgbClr val="44B7CB"/>
              </a:solidFill>
            </a:endParaRPr>
          </a:p>
        </p:txBody>
      </p:sp>
      <p:sp>
        <p:nvSpPr>
          <p:cNvPr id="4" name="Wat kan jij doen?">
            <a:extLst>
              <a:ext uri="{FF2B5EF4-FFF2-40B4-BE49-F238E27FC236}">
                <a16:creationId xmlns:a16="http://schemas.microsoft.com/office/drawing/2014/main" id="{20203AE4-D923-CDC3-77CE-7218E16F9613}"/>
              </a:ext>
            </a:extLst>
          </p:cNvPr>
          <p:cNvSpPr txBox="1"/>
          <p:nvPr/>
        </p:nvSpPr>
        <p:spPr>
          <a:xfrm>
            <a:off x="1206496" y="11986571"/>
            <a:ext cx="18527628" cy="1089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11000" spc="-300">
                <a:latin typeface="Fuse-Bold"/>
                <a:ea typeface="Fuse-Bold"/>
                <a:cs typeface="Fuse-Bold"/>
                <a:sym typeface="Fuse-Bold"/>
              </a:defRPr>
            </a:lvl1pPr>
          </a:lstStyle>
          <a:p>
            <a:r>
              <a:rPr lang="en-US" sz="3600" dirty="0">
                <a:solidFill>
                  <a:schemeClr val="tx1"/>
                </a:solidFill>
                <a:latin typeface="Fuse Light" pitchFamily="2" charset="77"/>
              </a:rPr>
              <a:t>Datum</a:t>
            </a:r>
            <a:endParaRPr sz="3600" dirty="0">
              <a:solidFill>
                <a:schemeClr val="tx1"/>
              </a:solidFill>
              <a:latin typeface="Fuse Light" pitchFamily="2" charset="77"/>
            </a:endParaRPr>
          </a:p>
        </p:txBody>
      </p:sp>
    </p:spTree>
    <p:extLst>
      <p:ext uri="{BB962C8B-B14F-4D97-AF65-F5344CB8AC3E}">
        <p14:creationId xmlns:p14="http://schemas.microsoft.com/office/powerpoint/2010/main" val="384319987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Wat kan jij doen?">
            <a:extLst>
              <a:ext uri="{FF2B5EF4-FFF2-40B4-BE49-F238E27FC236}">
                <a16:creationId xmlns:a16="http://schemas.microsoft.com/office/drawing/2014/main" id="{D7F946E0-F52B-85E9-6DD4-A31B13B917C3}"/>
              </a:ext>
            </a:extLst>
          </p:cNvPr>
          <p:cNvSpPr txBox="1"/>
          <p:nvPr/>
        </p:nvSpPr>
        <p:spPr>
          <a:xfrm>
            <a:off x="2874458" y="5404082"/>
            <a:ext cx="17430752" cy="29078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pPr algn="ctr"/>
            <a:r>
              <a:rPr lang="en-US" sz="8800" dirty="0" err="1">
                <a:solidFill>
                  <a:schemeClr val="tx1"/>
                </a:solidFill>
              </a:rPr>
              <a:t>Zie</a:t>
            </a:r>
            <a:r>
              <a:rPr lang="en-US" sz="8800" dirty="0">
                <a:solidFill>
                  <a:schemeClr val="tx1"/>
                </a:solidFill>
              </a:rPr>
              <a:t> </a:t>
            </a:r>
            <a:r>
              <a:rPr lang="en-US" sz="8800" dirty="0" err="1">
                <a:solidFill>
                  <a:schemeClr val="tx1"/>
                </a:solidFill>
              </a:rPr>
              <a:t>jij</a:t>
            </a:r>
            <a:r>
              <a:rPr lang="en-US" sz="8800" dirty="0">
                <a:solidFill>
                  <a:schemeClr val="tx1"/>
                </a:solidFill>
              </a:rPr>
              <a:t> </a:t>
            </a:r>
            <a:r>
              <a:rPr lang="en-US" sz="8800" dirty="0" err="1">
                <a:solidFill>
                  <a:schemeClr val="tx1"/>
                </a:solidFill>
              </a:rPr>
              <a:t>wel</a:t>
            </a:r>
            <a:r>
              <a:rPr lang="en-US" sz="8800" dirty="0">
                <a:solidFill>
                  <a:schemeClr val="tx1"/>
                </a:solidFill>
              </a:rPr>
              <a:t> </a:t>
            </a:r>
            <a:r>
              <a:rPr lang="en-US" sz="8800" dirty="0" err="1">
                <a:solidFill>
                  <a:schemeClr val="tx1"/>
                </a:solidFill>
              </a:rPr>
              <a:t>eens</a:t>
            </a:r>
            <a:r>
              <a:rPr lang="en-US" sz="8800" dirty="0">
                <a:solidFill>
                  <a:schemeClr val="tx1"/>
                </a:solidFill>
              </a:rPr>
              <a:t> </a:t>
            </a:r>
            <a:r>
              <a:rPr lang="en-US" sz="8800" dirty="0" err="1">
                <a:solidFill>
                  <a:schemeClr val="tx1"/>
                </a:solidFill>
              </a:rPr>
              <a:t>een</a:t>
            </a:r>
            <a:r>
              <a:rPr lang="en-US" sz="8800" dirty="0">
                <a:solidFill>
                  <a:schemeClr val="tx1"/>
                </a:solidFill>
              </a:rPr>
              <a:t> </a:t>
            </a:r>
          </a:p>
          <a:p>
            <a:pPr algn="ctr"/>
            <a:r>
              <a:rPr lang="en-US" sz="8800" dirty="0" err="1">
                <a:solidFill>
                  <a:srgbClr val="3E589E"/>
                </a:solidFill>
              </a:rPr>
              <a:t>gevaarlijke</a:t>
            </a:r>
            <a:r>
              <a:rPr lang="en-US" sz="8800" dirty="0">
                <a:solidFill>
                  <a:schemeClr val="tx1"/>
                </a:solidFill>
              </a:rPr>
              <a:t> </a:t>
            </a:r>
            <a:r>
              <a:rPr lang="en-US" sz="8800" dirty="0" err="1">
                <a:solidFill>
                  <a:schemeClr val="tx1"/>
                </a:solidFill>
              </a:rPr>
              <a:t>situatie</a:t>
            </a:r>
            <a:r>
              <a:rPr lang="en-US" sz="8800" dirty="0">
                <a:solidFill>
                  <a:schemeClr val="tx1"/>
                </a:solidFill>
              </a:rPr>
              <a:t>?</a:t>
            </a:r>
            <a:endParaRPr sz="8800" dirty="0">
              <a:solidFill>
                <a:schemeClr val="tx1"/>
              </a:solidFill>
            </a:endParaRPr>
          </a:p>
        </p:txBody>
      </p:sp>
    </p:spTree>
    <p:extLst>
      <p:ext uri="{BB962C8B-B14F-4D97-AF65-F5344CB8AC3E}">
        <p14:creationId xmlns:p14="http://schemas.microsoft.com/office/powerpoint/2010/main" val="503222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E0485EE1-A6C0-29F6-676B-F2E8EC83C63D}"/>
              </a:ext>
            </a:extLst>
          </p:cNvPr>
          <p:cNvSpPr txBox="1"/>
          <p:nvPr/>
        </p:nvSpPr>
        <p:spPr>
          <a:xfrm>
            <a:off x="3476624" y="5418136"/>
            <a:ext cx="17430752" cy="2610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pPr algn="ctr"/>
            <a:r>
              <a:rPr lang="en-US" dirty="0">
                <a:solidFill>
                  <a:schemeClr val="tx1"/>
                </a:solidFill>
              </a:rPr>
              <a:t>Hoe </a:t>
            </a:r>
            <a:r>
              <a:rPr lang="en-US" dirty="0" err="1">
                <a:solidFill>
                  <a:schemeClr val="tx1"/>
                </a:solidFill>
              </a:rPr>
              <a:t>denk</a:t>
            </a:r>
            <a:r>
              <a:rPr lang="en-US" dirty="0">
                <a:solidFill>
                  <a:schemeClr val="tx1"/>
                </a:solidFill>
              </a:rPr>
              <a:t> </a:t>
            </a:r>
            <a:r>
              <a:rPr lang="en-US" dirty="0" err="1">
                <a:solidFill>
                  <a:schemeClr val="tx1"/>
                </a:solidFill>
              </a:rPr>
              <a:t>jij</a:t>
            </a:r>
            <a:r>
              <a:rPr lang="en-US" dirty="0">
                <a:solidFill>
                  <a:schemeClr val="tx1"/>
                </a:solidFill>
              </a:rPr>
              <a:t> </a:t>
            </a:r>
            <a:r>
              <a:rPr lang="en-US" dirty="0" err="1">
                <a:solidFill>
                  <a:schemeClr val="tx1"/>
                </a:solidFill>
              </a:rPr>
              <a:t>dat</a:t>
            </a:r>
            <a:r>
              <a:rPr lang="en-US" dirty="0">
                <a:solidFill>
                  <a:schemeClr val="tx1"/>
                </a:solidFill>
              </a:rPr>
              <a:t> we </a:t>
            </a:r>
            <a:r>
              <a:rPr lang="en-US" dirty="0" err="1">
                <a:solidFill>
                  <a:schemeClr val="tx1"/>
                </a:solidFill>
              </a:rPr>
              <a:t>valgevaar</a:t>
            </a:r>
            <a:r>
              <a:rPr lang="en-US" dirty="0">
                <a:solidFill>
                  <a:schemeClr val="tx1"/>
                </a:solidFill>
              </a:rPr>
              <a:t> </a:t>
            </a:r>
          </a:p>
          <a:p>
            <a:pPr algn="ctr"/>
            <a:r>
              <a:rPr lang="en-US" dirty="0" err="1">
                <a:solidFill>
                  <a:schemeClr val="tx1"/>
                </a:solidFill>
              </a:rPr>
              <a:t>kunnen</a:t>
            </a:r>
            <a:r>
              <a:rPr lang="en-US" dirty="0">
                <a:solidFill>
                  <a:schemeClr val="tx1"/>
                </a:solidFill>
              </a:rPr>
              <a:t> </a:t>
            </a:r>
            <a:r>
              <a:rPr lang="en-US" dirty="0" err="1">
                <a:solidFill>
                  <a:schemeClr val="tx1"/>
                </a:solidFill>
              </a:rPr>
              <a:t>voorkomen</a:t>
            </a:r>
            <a:r>
              <a:rPr lang="en-US" dirty="0">
                <a:solidFill>
                  <a:schemeClr val="tx1"/>
                </a:solidFill>
              </a:rPr>
              <a:t>?</a:t>
            </a:r>
          </a:p>
        </p:txBody>
      </p:sp>
    </p:spTree>
    <p:extLst>
      <p:ext uri="{BB962C8B-B14F-4D97-AF65-F5344CB8AC3E}">
        <p14:creationId xmlns:p14="http://schemas.microsoft.com/office/powerpoint/2010/main" val="36972443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Wat kan jij doen?">
            <a:extLst>
              <a:ext uri="{FF2B5EF4-FFF2-40B4-BE49-F238E27FC236}">
                <a16:creationId xmlns:a16="http://schemas.microsoft.com/office/drawing/2014/main" id="{20439ED5-527F-92B6-2EFE-B9169970FADF}"/>
              </a:ext>
            </a:extLst>
          </p:cNvPr>
          <p:cNvSpPr txBox="1"/>
          <p:nvPr/>
        </p:nvSpPr>
        <p:spPr>
          <a:xfrm>
            <a:off x="2358170" y="5404081"/>
            <a:ext cx="12055662" cy="5039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85000" lnSpcReduction="20000"/>
          </a:bodyPr>
          <a:lstStyle>
            <a:lvl1pPr algn="l">
              <a:lnSpc>
                <a:spcPct val="80000"/>
              </a:lnSpc>
              <a:defRPr sz="8000" spc="-200">
                <a:solidFill>
                  <a:srgbClr val="000000"/>
                </a:solidFill>
                <a:latin typeface="Fuse-Bold"/>
                <a:ea typeface="Fuse-Bold"/>
                <a:cs typeface="Fuse-Bold"/>
                <a:sym typeface="Fuse-Bold"/>
              </a:defRPr>
            </a:lvl1pPr>
          </a:lstStyle>
          <a:p>
            <a:r>
              <a:rPr lang="en-US" sz="8800" dirty="0" err="1">
                <a:solidFill>
                  <a:schemeClr val="tx1"/>
                </a:solidFill>
              </a:rPr>
              <a:t>Voelt</a:t>
            </a:r>
            <a:r>
              <a:rPr lang="en-US" sz="8800" dirty="0">
                <a:solidFill>
                  <a:schemeClr val="tx1"/>
                </a:solidFill>
              </a:rPr>
              <a:t> het </a:t>
            </a:r>
            <a:r>
              <a:rPr lang="en-US" sz="8800" dirty="0" err="1">
                <a:solidFill>
                  <a:schemeClr val="tx1"/>
                </a:solidFill>
              </a:rPr>
              <a:t>niet</a:t>
            </a:r>
            <a:r>
              <a:rPr lang="en-US" sz="8800" dirty="0">
                <a:solidFill>
                  <a:schemeClr val="tx1"/>
                </a:solidFill>
              </a:rPr>
              <a:t> </a:t>
            </a:r>
            <a:r>
              <a:rPr lang="en-US" sz="8800" dirty="0" err="1">
                <a:solidFill>
                  <a:schemeClr val="tx1"/>
                </a:solidFill>
              </a:rPr>
              <a:t>veilig</a:t>
            </a:r>
            <a:r>
              <a:rPr lang="en-US" sz="8800" dirty="0">
                <a:solidFill>
                  <a:schemeClr val="tx1"/>
                </a:solidFill>
              </a:rPr>
              <a:t>?</a:t>
            </a:r>
          </a:p>
          <a:p>
            <a:endParaRPr lang="en-US" sz="8800" dirty="0">
              <a:solidFill>
                <a:schemeClr val="tx1"/>
              </a:solidFill>
            </a:endParaRPr>
          </a:p>
          <a:p>
            <a:r>
              <a:rPr lang="en-US" sz="8800" dirty="0">
                <a:solidFill>
                  <a:schemeClr val="tx1"/>
                </a:solidFill>
              </a:rPr>
              <a:t>Ga dan </a:t>
            </a:r>
            <a:r>
              <a:rPr lang="en-US" sz="8800" u="sng" dirty="0">
                <a:solidFill>
                  <a:srgbClr val="EDC701"/>
                </a:solidFill>
              </a:rPr>
              <a:t>NIET</a:t>
            </a:r>
            <a:r>
              <a:rPr lang="en-US" sz="8800" dirty="0">
                <a:solidFill>
                  <a:schemeClr val="tx1"/>
                </a:solidFill>
              </a:rPr>
              <a:t> </a:t>
            </a:r>
            <a:r>
              <a:rPr lang="en-US" sz="8800" dirty="0" err="1">
                <a:solidFill>
                  <a:schemeClr val="tx1"/>
                </a:solidFill>
              </a:rPr>
              <a:t>aan</a:t>
            </a:r>
            <a:r>
              <a:rPr lang="en-US" sz="8800" dirty="0">
                <a:solidFill>
                  <a:schemeClr val="tx1"/>
                </a:solidFill>
              </a:rPr>
              <a:t> het </a:t>
            </a:r>
            <a:r>
              <a:rPr lang="en-US" sz="8800" dirty="0" err="1">
                <a:solidFill>
                  <a:schemeClr val="tx1"/>
                </a:solidFill>
              </a:rPr>
              <a:t>werk</a:t>
            </a:r>
            <a:r>
              <a:rPr lang="en-US" sz="8800" dirty="0">
                <a:solidFill>
                  <a:schemeClr val="tx1"/>
                </a:solidFill>
              </a:rPr>
              <a:t>!</a:t>
            </a:r>
          </a:p>
          <a:p>
            <a:endParaRPr lang="en-US" sz="8800" dirty="0">
              <a:solidFill>
                <a:schemeClr val="tx1"/>
              </a:solidFill>
            </a:endParaRPr>
          </a:p>
          <a:p>
            <a:endParaRPr lang="en-US" sz="8800" dirty="0">
              <a:solidFill>
                <a:schemeClr val="tx1"/>
              </a:solidFill>
            </a:endParaRPr>
          </a:p>
          <a:p>
            <a:r>
              <a:rPr lang="en-US" sz="5700" dirty="0">
                <a:solidFill>
                  <a:schemeClr val="tx1"/>
                </a:solidFill>
              </a:rPr>
              <a:t>Meld de </a:t>
            </a:r>
            <a:r>
              <a:rPr lang="en-US" sz="5700" dirty="0" err="1">
                <a:solidFill>
                  <a:schemeClr val="tx1"/>
                </a:solidFill>
              </a:rPr>
              <a:t>onveilige</a:t>
            </a:r>
            <a:r>
              <a:rPr lang="en-US" sz="5700" dirty="0">
                <a:solidFill>
                  <a:schemeClr val="tx1"/>
                </a:solidFill>
              </a:rPr>
              <a:t> </a:t>
            </a:r>
            <a:r>
              <a:rPr lang="en-US" sz="5700" dirty="0" err="1">
                <a:solidFill>
                  <a:schemeClr val="tx1"/>
                </a:solidFill>
              </a:rPr>
              <a:t>situatie</a:t>
            </a:r>
            <a:r>
              <a:rPr lang="en-US" sz="5700" dirty="0">
                <a:solidFill>
                  <a:schemeClr val="tx1"/>
                </a:solidFill>
              </a:rPr>
              <a:t> direct  </a:t>
            </a:r>
          </a:p>
          <a:p>
            <a:endParaRPr lang="en-US" sz="5700" dirty="0">
              <a:solidFill>
                <a:schemeClr val="tx1"/>
              </a:solidFill>
            </a:endParaRPr>
          </a:p>
          <a:p>
            <a:r>
              <a:rPr lang="en-US" sz="5700" dirty="0" err="1">
                <a:solidFill>
                  <a:schemeClr val="tx1"/>
                </a:solidFill>
              </a:rPr>
              <a:t>aan</a:t>
            </a:r>
            <a:r>
              <a:rPr lang="en-US" sz="5700" dirty="0">
                <a:solidFill>
                  <a:schemeClr val="tx1"/>
                </a:solidFill>
              </a:rPr>
              <a:t> </a:t>
            </a:r>
            <a:r>
              <a:rPr lang="en-US" sz="5700" dirty="0" err="1">
                <a:solidFill>
                  <a:schemeClr val="tx1"/>
                </a:solidFill>
              </a:rPr>
              <a:t>jouw</a:t>
            </a:r>
            <a:r>
              <a:rPr lang="en-US" sz="5700" dirty="0">
                <a:solidFill>
                  <a:schemeClr val="tx1"/>
                </a:solidFill>
              </a:rPr>
              <a:t> </a:t>
            </a:r>
            <a:r>
              <a:rPr lang="en-US" sz="5700" dirty="0" err="1">
                <a:solidFill>
                  <a:schemeClr val="tx1"/>
                </a:solidFill>
              </a:rPr>
              <a:t>leidinggevende</a:t>
            </a:r>
            <a:endParaRPr sz="5700" dirty="0">
              <a:solidFill>
                <a:schemeClr val="tx1"/>
              </a:solidFill>
            </a:endParaRPr>
          </a:p>
        </p:txBody>
      </p:sp>
    </p:spTree>
    <p:extLst>
      <p:ext uri="{BB962C8B-B14F-4D97-AF65-F5344CB8AC3E}">
        <p14:creationId xmlns:p14="http://schemas.microsoft.com/office/powerpoint/2010/main" val="22017215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E37AB19A-3D1B-8EF3-D71E-CE58BDCBF79C}"/>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Content slide 3</a:t>
            </a:r>
            <a:endParaRPr dirty="0"/>
          </a:p>
        </p:txBody>
      </p:sp>
      <p:sp>
        <p:nvSpPr>
          <p:cNvPr id="3" name="Wat kan jij doen?">
            <a:extLst>
              <a:ext uri="{FF2B5EF4-FFF2-40B4-BE49-F238E27FC236}">
                <a16:creationId xmlns:a16="http://schemas.microsoft.com/office/drawing/2014/main" id="{63099426-E1A3-6270-B41D-E66AEA726139}"/>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Ondertitel</a:t>
            </a:r>
            <a:r>
              <a:rPr lang="en-US" sz="4000" dirty="0">
                <a:solidFill>
                  <a:schemeClr val="tx1"/>
                </a:solidFill>
              </a:rPr>
              <a:t> slide 3</a:t>
            </a:r>
            <a:endParaRPr sz="4000" dirty="0">
              <a:solidFill>
                <a:schemeClr val="tx1"/>
              </a:solidFill>
            </a:endParaRPr>
          </a:p>
        </p:txBody>
      </p:sp>
      <p:sp>
        <p:nvSpPr>
          <p:cNvPr id="4" name="TextBox 3">
            <a:extLst>
              <a:ext uri="{FF2B5EF4-FFF2-40B4-BE49-F238E27FC236}">
                <a16:creationId xmlns:a16="http://schemas.microsoft.com/office/drawing/2014/main" id="{200B16B8-771B-E937-0B42-570EC603859F}"/>
              </a:ext>
            </a:extLst>
          </p:cNvPr>
          <p:cNvSpPr txBox="1"/>
          <p:nvPr/>
        </p:nvSpPr>
        <p:spPr>
          <a:xfrm>
            <a:off x="1803400" y="4036173"/>
            <a:ext cx="10388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Plaats je tekst hier.</a:t>
            </a:r>
          </a:p>
        </p:txBody>
      </p:sp>
    </p:spTree>
    <p:extLst>
      <p:ext uri="{BB962C8B-B14F-4D97-AF65-F5344CB8AC3E}">
        <p14:creationId xmlns:p14="http://schemas.microsoft.com/office/powerpoint/2010/main" val="85153015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79EB9505-BF02-553D-F568-F0D07277919A}"/>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Content slide</a:t>
            </a:r>
            <a:endParaRPr dirty="0"/>
          </a:p>
        </p:txBody>
      </p:sp>
      <p:sp>
        <p:nvSpPr>
          <p:cNvPr id="3" name="Wat kan jij doen?">
            <a:extLst>
              <a:ext uri="{FF2B5EF4-FFF2-40B4-BE49-F238E27FC236}">
                <a16:creationId xmlns:a16="http://schemas.microsoft.com/office/drawing/2014/main" id="{6F490BD2-0820-8811-8F26-0482A0A57774}"/>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Ondertitel</a:t>
            </a:r>
            <a:r>
              <a:rPr lang="en-US" sz="4000" dirty="0">
                <a:solidFill>
                  <a:schemeClr val="tx1"/>
                </a:solidFill>
              </a:rPr>
              <a:t> slide </a:t>
            </a:r>
            <a:endParaRPr sz="4000" dirty="0">
              <a:solidFill>
                <a:schemeClr val="tx1"/>
              </a:solidFill>
            </a:endParaRPr>
          </a:p>
        </p:txBody>
      </p:sp>
      <p:sp>
        <p:nvSpPr>
          <p:cNvPr id="4" name="TextBox 3">
            <a:extLst>
              <a:ext uri="{FF2B5EF4-FFF2-40B4-BE49-F238E27FC236}">
                <a16:creationId xmlns:a16="http://schemas.microsoft.com/office/drawing/2014/main" id="{6E273EDB-F8E4-F86F-67A2-5186E7C32512}"/>
              </a:ext>
            </a:extLst>
          </p:cNvPr>
          <p:cNvSpPr txBox="1"/>
          <p:nvPr/>
        </p:nvSpPr>
        <p:spPr>
          <a:xfrm>
            <a:off x="1803400" y="4036173"/>
            <a:ext cx="10388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Plaats je tekst hier.</a:t>
            </a:r>
          </a:p>
        </p:txBody>
      </p:sp>
    </p:spTree>
    <p:extLst>
      <p:ext uri="{BB962C8B-B14F-4D97-AF65-F5344CB8AC3E}">
        <p14:creationId xmlns:p14="http://schemas.microsoft.com/office/powerpoint/2010/main" val="32377101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0873383A-4A77-D059-9099-0240B8019073}"/>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Content slide</a:t>
            </a:r>
            <a:endParaRPr dirty="0"/>
          </a:p>
        </p:txBody>
      </p:sp>
      <p:sp>
        <p:nvSpPr>
          <p:cNvPr id="3" name="Wat kan jij doen?">
            <a:extLst>
              <a:ext uri="{FF2B5EF4-FFF2-40B4-BE49-F238E27FC236}">
                <a16:creationId xmlns:a16="http://schemas.microsoft.com/office/drawing/2014/main" id="{6003BD99-E404-17C7-B4C0-52A676DD6178}"/>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Ondertitel</a:t>
            </a:r>
            <a:r>
              <a:rPr lang="en-US" sz="4000" dirty="0">
                <a:solidFill>
                  <a:schemeClr val="tx1"/>
                </a:solidFill>
              </a:rPr>
              <a:t> slide </a:t>
            </a:r>
            <a:endParaRPr sz="4000" dirty="0">
              <a:solidFill>
                <a:schemeClr val="tx1"/>
              </a:solidFill>
            </a:endParaRPr>
          </a:p>
        </p:txBody>
      </p:sp>
      <p:sp>
        <p:nvSpPr>
          <p:cNvPr id="4" name="TextBox 3">
            <a:extLst>
              <a:ext uri="{FF2B5EF4-FFF2-40B4-BE49-F238E27FC236}">
                <a16:creationId xmlns:a16="http://schemas.microsoft.com/office/drawing/2014/main" id="{118DEB23-8AE3-66EC-5B20-618979FFB16F}"/>
              </a:ext>
            </a:extLst>
          </p:cNvPr>
          <p:cNvSpPr txBox="1"/>
          <p:nvPr/>
        </p:nvSpPr>
        <p:spPr>
          <a:xfrm>
            <a:off x="1803400" y="4036173"/>
            <a:ext cx="10388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Plaats je tekst hier.</a:t>
            </a:r>
          </a:p>
        </p:txBody>
      </p:sp>
    </p:spTree>
    <p:extLst>
      <p:ext uri="{BB962C8B-B14F-4D97-AF65-F5344CB8AC3E}">
        <p14:creationId xmlns:p14="http://schemas.microsoft.com/office/powerpoint/2010/main" val="25656869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F0BAB86F-DFB7-196C-56B9-6CA177341FD3}"/>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Content slide</a:t>
            </a:r>
            <a:endParaRPr dirty="0"/>
          </a:p>
        </p:txBody>
      </p:sp>
      <p:sp>
        <p:nvSpPr>
          <p:cNvPr id="3" name="Wat kan jij doen?">
            <a:extLst>
              <a:ext uri="{FF2B5EF4-FFF2-40B4-BE49-F238E27FC236}">
                <a16:creationId xmlns:a16="http://schemas.microsoft.com/office/drawing/2014/main" id="{0AA09795-1EDC-0331-5086-A6F77A442723}"/>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Ondertitel</a:t>
            </a:r>
            <a:r>
              <a:rPr lang="en-US" sz="4000" dirty="0">
                <a:solidFill>
                  <a:schemeClr val="tx1"/>
                </a:solidFill>
              </a:rPr>
              <a:t> slide </a:t>
            </a:r>
            <a:endParaRPr sz="4000" dirty="0">
              <a:solidFill>
                <a:schemeClr val="tx1"/>
              </a:solidFill>
            </a:endParaRPr>
          </a:p>
        </p:txBody>
      </p:sp>
      <p:sp>
        <p:nvSpPr>
          <p:cNvPr id="4" name="TextBox 3">
            <a:extLst>
              <a:ext uri="{FF2B5EF4-FFF2-40B4-BE49-F238E27FC236}">
                <a16:creationId xmlns:a16="http://schemas.microsoft.com/office/drawing/2014/main" id="{57F7CEFB-C34D-07B9-FD83-12E6AC0BEA00}"/>
              </a:ext>
            </a:extLst>
          </p:cNvPr>
          <p:cNvSpPr txBox="1"/>
          <p:nvPr/>
        </p:nvSpPr>
        <p:spPr>
          <a:xfrm>
            <a:off x="1803400" y="4036173"/>
            <a:ext cx="10388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Plaats je tekst hier.</a:t>
            </a:r>
          </a:p>
        </p:txBody>
      </p:sp>
    </p:spTree>
    <p:extLst>
      <p:ext uri="{BB962C8B-B14F-4D97-AF65-F5344CB8AC3E}">
        <p14:creationId xmlns:p14="http://schemas.microsoft.com/office/powerpoint/2010/main" val="28982343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8E483AA4-9CD6-60BF-C1C8-1F685A67D216}"/>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Content slide</a:t>
            </a:r>
            <a:endParaRPr dirty="0"/>
          </a:p>
        </p:txBody>
      </p:sp>
      <p:sp>
        <p:nvSpPr>
          <p:cNvPr id="3" name="Wat kan jij doen?">
            <a:extLst>
              <a:ext uri="{FF2B5EF4-FFF2-40B4-BE49-F238E27FC236}">
                <a16:creationId xmlns:a16="http://schemas.microsoft.com/office/drawing/2014/main" id="{BA464E04-28F0-AE77-B6E3-0F88FB3661C7}"/>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Ondertitel</a:t>
            </a:r>
            <a:r>
              <a:rPr lang="en-US" sz="4000" dirty="0">
                <a:solidFill>
                  <a:schemeClr val="tx1"/>
                </a:solidFill>
              </a:rPr>
              <a:t> slide </a:t>
            </a:r>
            <a:endParaRPr sz="4000" dirty="0">
              <a:solidFill>
                <a:schemeClr val="tx1"/>
              </a:solidFill>
            </a:endParaRPr>
          </a:p>
        </p:txBody>
      </p:sp>
      <p:sp>
        <p:nvSpPr>
          <p:cNvPr id="4" name="TextBox 3">
            <a:extLst>
              <a:ext uri="{FF2B5EF4-FFF2-40B4-BE49-F238E27FC236}">
                <a16:creationId xmlns:a16="http://schemas.microsoft.com/office/drawing/2014/main" id="{8DBA81BE-308D-DC57-574F-8D83647148FA}"/>
              </a:ext>
            </a:extLst>
          </p:cNvPr>
          <p:cNvSpPr txBox="1"/>
          <p:nvPr/>
        </p:nvSpPr>
        <p:spPr>
          <a:xfrm>
            <a:off x="1803400" y="4036173"/>
            <a:ext cx="10388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Plaats je tekst hier.</a:t>
            </a:r>
          </a:p>
        </p:txBody>
      </p:sp>
    </p:spTree>
    <p:extLst>
      <p:ext uri="{BB962C8B-B14F-4D97-AF65-F5344CB8AC3E}">
        <p14:creationId xmlns:p14="http://schemas.microsoft.com/office/powerpoint/2010/main" val="20100250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C1A3ABAB-3C32-2734-F289-1F066527F9A3}"/>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Content slide</a:t>
            </a:r>
            <a:endParaRPr dirty="0"/>
          </a:p>
        </p:txBody>
      </p:sp>
      <p:sp>
        <p:nvSpPr>
          <p:cNvPr id="3" name="Wat kan jij doen?">
            <a:extLst>
              <a:ext uri="{FF2B5EF4-FFF2-40B4-BE49-F238E27FC236}">
                <a16:creationId xmlns:a16="http://schemas.microsoft.com/office/drawing/2014/main" id="{73DC27D5-BA2C-EF5A-CABE-F0106A19B0E4}"/>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Ondertitel</a:t>
            </a:r>
            <a:r>
              <a:rPr lang="en-US" sz="4000" dirty="0">
                <a:solidFill>
                  <a:schemeClr val="tx1"/>
                </a:solidFill>
              </a:rPr>
              <a:t> slide </a:t>
            </a:r>
            <a:endParaRPr sz="4000" dirty="0">
              <a:solidFill>
                <a:schemeClr val="tx1"/>
              </a:solidFill>
            </a:endParaRPr>
          </a:p>
        </p:txBody>
      </p:sp>
      <p:sp>
        <p:nvSpPr>
          <p:cNvPr id="4" name="TextBox 3">
            <a:extLst>
              <a:ext uri="{FF2B5EF4-FFF2-40B4-BE49-F238E27FC236}">
                <a16:creationId xmlns:a16="http://schemas.microsoft.com/office/drawing/2014/main" id="{F891FA22-9FB8-1C15-BF34-850BFECE8351}"/>
              </a:ext>
            </a:extLst>
          </p:cNvPr>
          <p:cNvSpPr txBox="1"/>
          <p:nvPr/>
        </p:nvSpPr>
        <p:spPr>
          <a:xfrm>
            <a:off x="1803400" y="4036173"/>
            <a:ext cx="10388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Plaats je tekst hier.</a:t>
            </a:r>
          </a:p>
        </p:txBody>
      </p:sp>
    </p:spTree>
    <p:extLst>
      <p:ext uri="{BB962C8B-B14F-4D97-AF65-F5344CB8AC3E}">
        <p14:creationId xmlns:p14="http://schemas.microsoft.com/office/powerpoint/2010/main" val="6468516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0E50FDCD-ECE4-3B7B-9D0F-959A072DF5B1}"/>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Content slide</a:t>
            </a:r>
            <a:endParaRPr dirty="0"/>
          </a:p>
        </p:txBody>
      </p:sp>
      <p:sp>
        <p:nvSpPr>
          <p:cNvPr id="3" name="Wat kan jij doen?">
            <a:extLst>
              <a:ext uri="{FF2B5EF4-FFF2-40B4-BE49-F238E27FC236}">
                <a16:creationId xmlns:a16="http://schemas.microsoft.com/office/drawing/2014/main" id="{D2ACAAF0-76FD-5C6E-7474-E9D22402F178}"/>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Ondertitel</a:t>
            </a:r>
            <a:r>
              <a:rPr lang="en-US" sz="4000" dirty="0">
                <a:solidFill>
                  <a:schemeClr val="tx1"/>
                </a:solidFill>
              </a:rPr>
              <a:t> slide </a:t>
            </a:r>
            <a:endParaRPr sz="4000" dirty="0">
              <a:solidFill>
                <a:schemeClr val="tx1"/>
              </a:solidFill>
            </a:endParaRPr>
          </a:p>
        </p:txBody>
      </p:sp>
      <p:sp>
        <p:nvSpPr>
          <p:cNvPr id="4" name="TextBox 3">
            <a:extLst>
              <a:ext uri="{FF2B5EF4-FFF2-40B4-BE49-F238E27FC236}">
                <a16:creationId xmlns:a16="http://schemas.microsoft.com/office/drawing/2014/main" id="{45361A0B-B0F5-DACB-A83B-852B6DE5D067}"/>
              </a:ext>
            </a:extLst>
          </p:cNvPr>
          <p:cNvSpPr txBox="1"/>
          <p:nvPr/>
        </p:nvSpPr>
        <p:spPr>
          <a:xfrm>
            <a:off x="1803400" y="4036173"/>
            <a:ext cx="10388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Plaats je tekst hier.</a:t>
            </a:r>
          </a:p>
        </p:txBody>
      </p:sp>
    </p:spTree>
    <p:extLst>
      <p:ext uri="{BB962C8B-B14F-4D97-AF65-F5344CB8AC3E}">
        <p14:creationId xmlns:p14="http://schemas.microsoft.com/office/powerpoint/2010/main" val="35115856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oudsopgave">
            <a:extLst>
              <a:ext uri="{FF2B5EF4-FFF2-40B4-BE49-F238E27FC236}">
                <a16:creationId xmlns:a16="http://schemas.microsoft.com/office/drawing/2014/main" id="{40A3CB69-4571-D00D-6D00-BDA06E2D4E08}"/>
              </a:ext>
            </a:extLst>
          </p:cNvPr>
          <p:cNvSpPr txBox="1"/>
          <p:nvPr/>
        </p:nvSpPr>
        <p:spPr>
          <a:xfrm>
            <a:off x="2133599" y="2430633"/>
            <a:ext cx="10562507" cy="1511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dirty="0" err="1">
                <a:solidFill>
                  <a:srgbClr val="E56E4C"/>
                </a:solidFill>
              </a:rPr>
              <a:t>Inhoudsopgave</a:t>
            </a:r>
            <a:endParaRPr dirty="0">
              <a:solidFill>
                <a:srgbClr val="E56E4C"/>
              </a:solidFill>
            </a:endParaRPr>
          </a:p>
        </p:txBody>
      </p:sp>
      <p:sp>
        <p:nvSpPr>
          <p:cNvPr id="3" name="Introductie:…">
            <a:extLst>
              <a:ext uri="{FF2B5EF4-FFF2-40B4-BE49-F238E27FC236}">
                <a16:creationId xmlns:a16="http://schemas.microsoft.com/office/drawing/2014/main" id="{D5AE010A-8146-A96A-B640-264C9C4E2D48}"/>
              </a:ext>
            </a:extLst>
          </p:cNvPr>
          <p:cNvSpPr txBox="1"/>
          <p:nvPr/>
        </p:nvSpPr>
        <p:spPr>
          <a:xfrm>
            <a:off x="2133599" y="3045168"/>
            <a:ext cx="7323222" cy="39783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a:lnSpc>
                <a:spcPct val="130000"/>
              </a:lnSpc>
              <a:defRPr>
                <a:solidFill>
                  <a:srgbClr val="4059A4"/>
                </a:solidFill>
                <a:latin typeface="Fuse-Bold"/>
                <a:ea typeface="Fuse-Bold"/>
                <a:cs typeface="Fuse-Bold"/>
                <a:sym typeface="Fuse-Bold"/>
              </a:defRPr>
            </a:pPr>
            <a:endParaRPr sz="2800" dirty="0"/>
          </a:p>
          <a:p>
            <a:pPr algn="l">
              <a:lnSpc>
                <a:spcPct val="130000"/>
              </a:lnSpc>
              <a:buSzPct val="123000"/>
              <a:defRPr>
                <a:solidFill>
                  <a:srgbClr val="4059A4"/>
                </a:solidFill>
                <a:latin typeface="Fuse-Light"/>
                <a:ea typeface="Fuse-Light"/>
                <a:cs typeface="Fuse-Light"/>
                <a:sym typeface="Fuse-Light"/>
              </a:defRPr>
            </a:pPr>
            <a:r>
              <a:rPr lang="en-US" sz="2800" b="1" dirty="0" err="1">
                <a:solidFill>
                  <a:srgbClr val="000000"/>
                </a:solidFill>
              </a:rPr>
              <a:t>Vallen</a:t>
            </a:r>
            <a:r>
              <a:rPr lang="en-US" sz="2800" b="1" dirty="0">
                <a:solidFill>
                  <a:srgbClr val="000000"/>
                </a:solidFill>
              </a:rPr>
              <a:t> van </a:t>
            </a:r>
            <a:r>
              <a:rPr lang="en-US" sz="2800" b="1" dirty="0" err="1">
                <a:solidFill>
                  <a:srgbClr val="000000"/>
                </a:solidFill>
              </a:rPr>
              <a:t>hoogte</a:t>
            </a:r>
            <a:r>
              <a:rPr lang="en-US" sz="2800" b="1" dirty="0">
                <a:solidFill>
                  <a:srgbClr val="000000"/>
                </a:solidFill>
              </a:rPr>
              <a:t> </a:t>
            </a:r>
          </a:p>
          <a:p>
            <a:pPr marL="304800" lvl="5" indent="-304800" algn="l">
              <a:lnSpc>
                <a:spcPct val="130000"/>
              </a:lnSpc>
              <a:buSzPct val="123000"/>
              <a:buChar char="•"/>
              <a:defRPr>
                <a:solidFill>
                  <a:srgbClr val="4059A4"/>
                </a:solidFill>
                <a:latin typeface="Fuse-Light"/>
                <a:ea typeface="Fuse-Light"/>
                <a:cs typeface="Fuse-Light"/>
                <a:sym typeface="Fuse-Light"/>
              </a:defRPr>
            </a:pPr>
            <a:r>
              <a:rPr lang="en-US" sz="2800" dirty="0" err="1">
                <a:solidFill>
                  <a:srgbClr val="000000"/>
                </a:solidFill>
              </a:rPr>
              <a:t>Waarom</a:t>
            </a:r>
            <a:r>
              <a:rPr lang="en-US" sz="2800" dirty="0">
                <a:solidFill>
                  <a:srgbClr val="000000"/>
                </a:solidFill>
              </a:rPr>
              <a:t> is er </a:t>
            </a:r>
            <a:r>
              <a:rPr lang="en-US" sz="2800" dirty="0" err="1">
                <a:solidFill>
                  <a:srgbClr val="000000"/>
                </a:solidFill>
              </a:rPr>
              <a:t>aandacht</a:t>
            </a:r>
            <a:r>
              <a:rPr lang="en-US" sz="2800" dirty="0">
                <a:solidFill>
                  <a:srgbClr val="000000"/>
                </a:solidFill>
              </a:rPr>
              <a:t> </a:t>
            </a:r>
            <a:r>
              <a:rPr lang="en-US" sz="2800" dirty="0" err="1">
                <a:solidFill>
                  <a:srgbClr val="000000"/>
                </a:solidFill>
              </a:rPr>
              <a:t>nodig</a:t>
            </a:r>
            <a:r>
              <a:rPr lang="en-US" sz="2800" dirty="0">
                <a:solidFill>
                  <a:srgbClr val="000000"/>
                </a:solidFill>
              </a:rPr>
              <a:t> </a:t>
            </a:r>
            <a:r>
              <a:rPr lang="en-US" sz="2800" dirty="0" err="1">
                <a:solidFill>
                  <a:srgbClr val="000000"/>
                </a:solidFill>
              </a:rPr>
              <a:t>voor</a:t>
            </a:r>
            <a:r>
              <a:rPr lang="en-US" sz="2800" dirty="0">
                <a:solidFill>
                  <a:srgbClr val="000000"/>
                </a:solidFill>
              </a:rPr>
              <a:t> </a:t>
            </a:r>
            <a:r>
              <a:rPr lang="en-US" sz="2800" dirty="0" err="1">
                <a:solidFill>
                  <a:srgbClr val="000000"/>
                </a:solidFill>
              </a:rPr>
              <a:t>dit</a:t>
            </a:r>
            <a:r>
              <a:rPr lang="en-US" sz="2800" dirty="0">
                <a:solidFill>
                  <a:srgbClr val="000000"/>
                </a:solidFill>
              </a:rPr>
              <a:t> </a:t>
            </a:r>
            <a:r>
              <a:rPr lang="en-US" sz="2800" dirty="0" err="1">
                <a:solidFill>
                  <a:srgbClr val="000000"/>
                </a:solidFill>
              </a:rPr>
              <a:t>risico</a:t>
            </a:r>
            <a:r>
              <a:rPr lang="en-US" sz="2800" dirty="0">
                <a:solidFill>
                  <a:srgbClr val="000000"/>
                </a:solidFill>
              </a:rPr>
              <a:t>?</a:t>
            </a:r>
          </a:p>
          <a:p>
            <a:pPr marL="304800" indent="-304800" algn="l">
              <a:lnSpc>
                <a:spcPct val="130000"/>
              </a:lnSpc>
              <a:buSzPct val="123000"/>
              <a:buChar char="•"/>
              <a:defRPr>
                <a:solidFill>
                  <a:srgbClr val="4059A4"/>
                </a:solidFill>
                <a:latin typeface="Fuse-Light"/>
                <a:ea typeface="Fuse-Light"/>
                <a:cs typeface="Fuse-Light"/>
                <a:sym typeface="Fuse-Light"/>
              </a:defRPr>
            </a:pPr>
            <a:r>
              <a:rPr lang="en-US" sz="2800" dirty="0">
                <a:solidFill>
                  <a:srgbClr val="000000"/>
                </a:solidFill>
              </a:rPr>
              <a:t>Wat </a:t>
            </a:r>
            <a:r>
              <a:rPr lang="en-US" sz="2800" dirty="0" err="1">
                <a:solidFill>
                  <a:srgbClr val="000000"/>
                </a:solidFill>
              </a:rPr>
              <a:t>kan</a:t>
            </a:r>
            <a:r>
              <a:rPr lang="en-US" sz="2800" dirty="0">
                <a:solidFill>
                  <a:srgbClr val="000000"/>
                </a:solidFill>
              </a:rPr>
              <a:t> </a:t>
            </a:r>
            <a:r>
              <a:rPr lang="en-US" sz="2800" dirty="0" err="1">
                <a:solidFill>
                  <a:srgbClr val="000000"/>
                </a:solidFill>
              </a:rPr>
              <a:t>jij</a:t>
            </a:r>
            <a:r>
              <a:rPr lang="en-US" sz="2800" dirty="0">
                <a:solidFill>
                  <a:srgbClr val="000000"/>
                </a:solidFill>
              </a:rPr>
              <a:t> </a:t>
            </a:r>
            <a:r>
              <a:rPr lang="en-US" sz="2800" dirty="0" err="1">
                <a:solidFill>
                  <a:srgbClr val="000000"/>
                </a:solidFill>
              </a:rPr>
              <a:t>doen</a:t>
            </a:r>
            <a:r>
              <a:rPr lang="en-US" sz="2800" dirty="0">
                <a:solidFill>
                  <a:srgbClr val="000000"/>
                </a:solidFill>
              </a:rPr>
              <a:t>?</a:t>
            </a:r>
          </a:p>
          <a:p>
            <a:pPr marL="304800" indent="-304800" algn="l">
              <a:lnSpc>
                <a:spcPct val="130000"/>
              </a:lnSpc>
              <a:buSzPct val="123000"/>
              <a:buChar char="•"/>
              <a:defRPr>
                <a:solidFill>
                  <a:srgbClr val="4059A4"/>
                </a:solidFill>
                <a:latin typeface="Fuse-Light"/>
                <a:ea typeface="Fuse-Light"/>
                <a:cs typeface="Fuse-Light"/>
                <a:sym typeface="Fuse-Light"/>
              </a:defRPr>
            </a:pPr>
            <a:r>
              <a:rPr lang="en-US" sz="2800" dirty="0" err="1">
                <a:solidFill>
                  <a:srgbClr val="000000"/>
                </a:solidFill>
              </a:rPr>
              <a:t>Stappenplan</a:t>
            </a:r>
            <a:r>
              <a:rPr lang="en-US" sz="2800" dirty="0">
                <a:solidFill>
                  <a:srgbClr val="000000"/>
                </a:solidFill>
              </a:rPr>
              <a:t> om het </a:t>
            </a:r>
            <a:r>
              <a:rPr lang="en-US" sz="2800" dirty="0" err="1">
                <a:solidFill>
                  <a:srgbClr val="000000"/>
                </a:solidFill>
              </a:rPr>
              <a:t>risico</a:t>
            </a:r>
            <a:r>
              <a:rPr lang="en-US" sz="2800" dirty="0">
                <a:solidFill>
                  <a:srgbClr val="000000"/>
                </a:solidFill>
              </a:rPr>
              <a:t> </a:t>
            </a:r>
            <a:r>
              <a:rPr lang="en-US" sz="2800" dirty="0" err="1">
                <a:solidFill>
                  <a:srgbClr val="000000"/>
                </a:solidFill>
              </a:rPr>
              <a:t>te</a:t>
            </a:r>
            <a:r>
              <a:rPr lang="en-US" sz="2800" dirty="0">
                <a:solidFill>
                  <a:srgbClr val="000000"/>
                </a:solidFill>
              </a:rPr>
              <a:t> </a:t>
            </a:r>
            <a:r>
              <a:rPr lang="en-US" sz="2800" dirty="0" err="1">
                <a:solidFill>
                  <a:srgbClr val="000000"/>
                </a:solidFill>
              </a:rPr>
              <a:t>voorkomen</a:t>
            </a:r>
            <a:endParaRPr lang="en-US" sz="2800" dirty="0">
              <a:solidFill>
                <a:srgbClr val="000000"/>
              </a:solidFill>
            </a:endParaRPr>
          </a:p>
          <a:p>
            <a:pPr marL="304800" indent="-304800" algn="l">
              <a:lnSpc>
                <a:spcPct val="130000"/>
              </a:lnSpc>
              <a:buSzPct val="123000"/>
              <a:buChar char="•"/>
              <a:defRPr>
                <a:solidFill>
                  <a:srgbClr val="4059A4"/>
                </a:solidFill>
                <a:latin typeface="Fuse-Light"/>
                <a:ea typeface="Fuse-Light"/>
                <a:cs typeface="Fuse-Light"/>
                <a:sym typeface="Fuse-Light"/>
              </a:defRPr>
            </a:pPr>
            <a:r>
              <a:rPr lang="en-US" sz="2800" dirty="0" err="1">
                <a:solidFill>
                  <a:srgbClr val="000000"/>
                </a:solidFill>
              </a:rPr>
              <a:t>Voorbeelden</a:t>
            </a:r>
            <a:endParaRPr lang="en-US" sz="2800" dirty="0">
              <a:solidFill>
                <a:srgbClr val="000000"/>
              </a:solidFill>
            </a:endParaRPr>
          </a:p>
          <a:p>
            <a:pPr algn="l">
              <a:lnSpc>
                <a:spcPct val="130000"/>
              </a:lnSpc>
              <a:buSzPct val="123000"/>
              <a:defRPr>
                <a:solidFill>
                  <a:srgbClr val="4059A4"/>
                </a:solidFill>
                <a:latin typeface="Fuse-Light"/>
                <a:ea typeface="Fuse-Light"/>
                <a:cs typeface="Fuse-Light"/>
                <a:sym typeface="Fuse-Light"/>
              </a:defRPr>
            </a:pPr>
            <a:endParaRPr sz="2800" dirty="0">
              <a:solidFill>
                <a:srgbClr val="000000"/>
              </a:solidFill>
            </a:endParaRPr>
          </a:p>
        </p:txBody>
      </p:sp>
    </p:spTree>
    <p:extLst>
      <p:ext uri="{BB962C8B-B14F-4D97-AF65-F5344CB8AC3E}">
        <p14:creationId xmlns:p14="http://schemas.microsoft.com/office/powerpoint/2010/main" val="260612536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2315E944-17B0-3CDA-BDBB-96D233239CE5}"/>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Content slide</a:t>
            </a:r>
            <a:endParaRPr dirty="0"/>
          </a:p>
        </p:txBody>
      </p:sp>
      <p:sp>
        <p:nvSpPr>
          <p:cNvPr id="3" name="Wat kan jij doen?">
            <a:extLst>
              <a:ext uri="{FF2B5EF4-FFF2-40B4-BE49-F238E27FC236}">
                <a16:creationId xmlns:a16="http://schemas.microsoft.com/office/drawing/2014/main" id="{3443BA37-AFB0-8D4D-3EC4-B027A19C94ED}"/>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Ondertitel</a:t>
            </a:r>
            <a:r>
              <a:rPr lang="en-US" sz="4000" dirty="0">
                <a:solidFill>
                  <a:schemeClr val="tx1"/>
                </a:solidFill>
              </a:rPr>
              <a:t> slide </a:t>
            </a:r>
            <a:endParaRPr sz="4000" dirty="0">
              <a:solidFill>
                <a:schemeClr val="tx1"/>
              </a:solidFill>
            </a:endParaRPr>
          </a:p>
        </p:txBody>
      </p:sp>
      <p:sp>
        <p:nvSpPr>
          <p:cNvPr id="4" name="TextBox 3">
            <a:extLst>
              <a:ext uri="{FF2B5EF4-FFF2-40B4-BE49-F238E27FC236}">
                <a16:creationId xmlns:a16="http://schemas.microsoft.com/office/drawing/2014/main" id="{1471E2AB-EA68-342A-2572-374ECBB4D5EC}"/>
              </a:ext>
            </a:extLst>
          </p:cNvPr>
          <p:cNvSpPr txBox="1"/>
          <p:nvPr/>
        </p:nvSpPr>
        <p:spPr>
          <a:xfrm>
            <a:off x="1803400" y="4036173"/>
            <a:ext cx="10388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Plaats je tekst hier.</a:t>
            </a:r>
          </a:p>
        </p:txBody>
      </p:sp>
    </p:spTree>
    <p:extLst>
      <p:ext uri="{BB962C8B-B14F-4D97-AF65-F5344CB8AC3E}">
        <p14:creationId xmlns:p14="http://schemas.microsoft.com/office/powerpoint/2010/main" val="267206220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E0485EE1-A6C0-29F6-676B-F2E8EC83C63D}"/>
              </a:ext>
            </a:extLst>
          </p:cNvPr>
          <p:cNvSpPr txBox="1"/>
          <p:nvPr/>
        </p:nvSpPr>
        <p:spPr>
          <a:xfrm>
            <a:off x="3476624" y="5418136"/>
            <a:ext cx="17430752"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pPr algn="ctr"/>
            <a:r>
              <a:rPr lang="en-US" dirty="0">
                <a:solidFill>
                  <a:schemeClr val="tx1"/>
                </a:solidFill>
              </a:rPr>
              <a:t>“</a:t>
            </a:r>
            <a:r>
              <a:rPr lang="en-US" dirty="0" err="1">
                <a:solidFill>
                  <a:schemeClr val="tx1"/>
                </a:solidFill>
              </a:rPr>
              <a:t>Plaats</a:t>
            </a:r>
            <a:r>
              <a:rPr lang="en-US" dirty="0">
                <a:solidFill>
                  <a:schemeClr val="tx1"/>
                </a:solidFill>
              </a:rPr>
              <a:t> </a:t>
            </a:r>
            <a:r>
              <a:rPr lang="en-US" dirty="0" err="1">
                <a:solidFill>
                  <a:schemeClr val="tx1"/>
                </a:solidFill>
              </a:rPr>
              <a:t>hier</a:t>
            </a:r>
            <a:r>
              <a:rPr lang="en-US" dirty="0">
                <a:solidFill>
                  <a:schemeClr val="tx1"/>
                </a:solidFill>
              </a:rPr>
              <a:t> </a:t>
            </a:r>
            <a:r>
              <a:rPr lang="en-US" dirty="0" err="1">
                <a:solidFill>
                  <a:schemeClr val="tx1"/>
                </a:solidFill>
              </a:rPr>
              <a:t>een</a:t>
            </a:r>
            <a:r>
              <a:rPr lang="en-US" dirty="0">
                <a:solidFill>
                  <a:schemeClr val="tx1"/>
                </a:solidFill>
              </a:rPr>
              <a:t> </a:t>
            </a:r>
            <a:r>
              <a:rPr lang="en-US" dirty="0" err="1">
                <a:solidFill>
                  <a:schemeClr val="tx1"/>
                </a:solidFill>
              </a:rPr>
              <a:t>eventuele</a:t>
            </a:r>
            <a:r>
              <a:rPr lang="en-US" dirty="0">
                <a:solidFill>
                  <a:schemeClr val="tx1"/>
                </a:solidFill>
              </a:rPr>
              <a:t> quote”</a:t>
            </a:r>
            <a:endParaRPr dirty="0">
              <a:solidFill>
                <a:schemeClr val="tx1"/>
              </a:solidFill>
            </a:endParaRPr>
          </a:p>
        </p:txBody>
      </p:sp>
      <p:sp>
        <p:nvSpPr>
          <p:cNvPr id="3" name="Wat kan jij doen?">
            <a:extLst>
              <a:ext uri="{FF2B5EF4-FFF2-40B4-BE49-F238E27FC236}">
                <a16:creationId xmlns:a16="http://schemas.microsoft.com/office/drawing/2014/main" id="{F68439BC-6E2F-AC03-0191-A756A30E833C}"/>
              </a:ext>
            </a:extLst>
          </p:cNvPr>
          <p:cNvSpPr txBox="1"/>
          <p:nvPr/>
        </p:nvSpPr>
        <p:spPr>
          <a:xfrm>
            <a:off x="4845048" y="6929438"/>
            <a:ext cx="14643104" cy="744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pPr algn="ctr"/>
            <a:r>
              <a:rPr lang="en-US" sz="4000" dirty="0">
                <a:latin typeface="Fuse Light" pitchFamily="2" charset="77"/>
              </a:rPr>
              <a:t>- Naam van de </a:t>
            </a:r>
            <a:r>
              <a:rPr lang="en-US" sz="4000" dirty="0" err="1">
                <a:latin typeface="Fuse Light" pitchFamily="2" charset="77"/>
              </a:rPr>
              <a:t>spreker</a:t>
            </a:r>
            <a:endParaRPr sz="4000" dirty="0">
              <a:latin typeface="Fuse Light" pitchFamily="2" charset="77"/>
            </a:endParaRPr>
          </a:p>
        </p:txBody>
      </p:sp>
    </p:spTree>
    <p:extLst>
      <p:ext uri="{BB962C8B-B14F-4D97-AF65-F5344CB8AC3E}">
        <p14:creationId xmlns:p14="http://schemas.microsoft.com/office/powerpoint/2010/main" val="194711837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 name="GCVB Pres-06.png" descr="GCVB Pres-06.png"/>
          <p:cNvPicPr>
            <a:picLocks noChangeAspect="1"/>
          </p:cNvPicPr>
          <p:nvPr/>
        </p:nvPicPr>
        <p:blipFill>
          <a:blip r:embed="rId3"/>
          <a:stretch>
            <a:fillRect/>
          </a:stretch>
        </p:blipFill>
        <p:spPr>
          <a:xfrm>
            <a:off x="2369" y="-1"/>
            <a:ext cx="24379262" cy="13716001"/>
          </a:xfrm>
          <a:prstGeom prst="rect">
            <a:avLst/>
          </a:prstGeom>
          <a:ln w="12700">
            <a:miter lim="400000"/>
          </a:ln>
        </p:spPr>
      </p:pic>
      <p:sp>
        <p:nvSpPr>
          <p:cNvPr id="71" name="Rectangle"/>
          <p:cNvSpPr/>
          <p:nvPr/>
        </p:nvSpPr>
        <p:spPr>
          <a:xfrm>
            <a:off x="1673949" y="4337932"/>
            <a:ext cx="10516984" cy="5477471"/>
          </a:xfrm>
          <a:prstGeom prst="rect">
            <a:avLst/>
          </a:prstGeom>
          <a:solidFill>
            <a:srgbClr val="4059A4"/>
          </a:solidFill>
          <a:ln w="12700">
            <a:miter lim="400000"/>
          </a:ln>
        </p:spPr>
        <p:txBody>
          <a:bodyPr lIns="50800" tIns="50800" rIns="50800" bIns="50800" anchor="ctr"/>
          <a:lstStyle/>
          <a:p>
            <a:pPr defTabSz="825500">
              <a:defRPr sz="3200">
                <a:solidFill>
                  <a:srgbClr val="4059A4"/>
                </a:solidFill>
                <a:latin typeface="Helvetica Neue Medium"/>
                <a:ea typeface="Helvetica Neue Medium"/>
                <a:cs typeface="Helvetica Neue Medium"/>
                <a:sym typeface="Helvetica Neue Medium"/>
              </a:defRPr>
            </a:pPr>
            <a:endParaRPr/>
          </a:p>
        </p:txBody>
      </p:sp>
      <p:sp>
        <p:nvSpPr>
          <p:cNvPr id="72" name="•Pas altijd de arbeidshygiënische strategie toe…"/>
          <p:cNvSpPr txBox="1"/>
          <p:nvPr/>
        </p:nvSpPr>
        <p:spPr>
          <a:xfrm>
            <a:off x="2315566" y="4687307"/>
            <a:ext cx="3634008" cy="727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342900" indent="-342900" algn="l">
              <a:lnSpc>
                <a:spcPct val="200000"/>
              </a:lnSpc>
              <a:buFont typeface="Arial" panose="020B0604020202020204" pitchFamily="34" charset="0"/>
              <a:buChar char="•"/>
              <a:defRPr>
                <a:latin typeface="Fuse-Light"/>
                <a:ea typeface="Fuse-Light"/>
                <a:cs typeface="Fuse-Light"/>
                <a:sym typeface="Fuse-Light"/>
              </a:defRPr>
            </a:pPr>
            <a:r>
              <a:rPr lang="en-US" dirty="0" err="1"/>
              <a:t>Plaats</a:t>
            </a:r>
            <a:r>
              <a:rPr lang="en-US" dirty="0"/>
              <a:t> </a:t>
            </a:r>
            <a:r>
              <a:rPr lang="en-US" dirty="0" err="1"/>
              <a:t>hier</a:t>
            </a:r>
            <a:r>
              <a:rPr lang="en-US" dirty="0"/>
              <a:t> </a:t>
            </a:r>
            <a:r>
              <a:rPr lang="en-US" dirty="0" err="1"/>
              <a:t>actiepunten</a:t>
            </a:r>
            <a:endParaRPr dirty="0">
              <a:latin typeface="Fuse-Bold"/>
              <a:ea typeface="Fuse-Bold"/>
              <a:cs typeface="Fuse-Bold"/>
              <a:sym typeface="Fuse-Bold"/>
            </a:endParaRPr>
          </a:p>
        </p:txBody>
      </p:sp>
      <p:sp>
        <p:nvSpPr>
          <p:cNvPr id="2" name="Wat kan jij doen?">
            <a:extLst>
              <a:ext uri="{FF2B5EF4-FFF2-40B4-BE49-F238E27FC236}">
                <a16:creationId xmlns:a16="http://schemas.microsoft.com/office/drawing/2014/main" id="{49A61AA1-F2DA-1F67-41B4-D8311A35850D}"/>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Wat </a:t>
            </a:r>
            <a:r>
              <a:rPr lang="en-US" dirty="0" err="1"/>
              <a:t>kan</a:t>
            </a:r>
            <a:r>
              <a:rPr lang="en-US" dirty="0"/>
              <a:t> </a:t>
            </a:r>
            <a:r>
              <a:rPr lang="en-US" dirty="0" err="1"/>
              <a:t>jij</a:t>
            </a:r>
            <a:r>
              <a:rPr lang="en-US" dirty="0"/>
              <a:t> </a:t>
            </a:r>
            <a:r>
              <a:rPr lang="en-US" dirty="0" err="1"/>
              <a:t>doen</a:t>
            </a:r>
            <a:r>
              <a:rPr lang="en-US" dirty="0"/>
              <a:t>?</a:t>
            </a:r>
            <a:endParaRPr dirty="0"/>
          </a:p>
        </p:txBody>
      </p:sp>
      <p:sp>
        <p:nvSpPr>
          <p:cNvPr id="3" name="Wat kan jij doen?">
            <a:extLst>
              <a:ext uri="{FF2B5EF4-FFF2-40B4-BE49-F238E27FC236}">
                <a16:creationId xmlns:a16="http://schemas.microsoft.com/office/drawing/2014/main" id="{7B64E342-7879-AE2B-713B-16A2347BA217}"/>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Opdrachtgever</a:t>
            </a:r>
            <a:r>
              <a:rPr lang="en-US" sz="4000" dirty="0">
                <a:solidFill>
                  <a:schemeClr val="tx1"/>
                </a:solidFill>
              </a:rPr>
              <a:t>: Management of </a:t>
            </a:r>
            <a:r>
              <a:rPr lang="en-US" sz="4000" dirty="0" err="1">
                <a:solidFill>
                  <a:schemeClr val="tx1"/>
                </a:solidFill>
              </a:rPr>
              <a:t>een</a:t>
            </a:r>
            <a:r>
              <a:rPr lang="en-US" sz="4000" dirty="0">
                <a:solidFill>
                  <a:schemeClr val="tx1"/>
                </a:solidFill>
              </a:rPr>
              <a:t> </a:t>
            </a:r>
            <a:r>
              <a:rPr lang="en-US" sz="4000" dirty="0" err="1">
                <a:solidFill>
                  <a:schemeClr val="tx1"/>
                </a:solidFill>
              </a:rPr>
              <a:t>andere</a:t>
            </a:r>
            <a:r>
              <a:rPr lang="en-US" sz="4000" dirty="0">
                <a:solidFill>
                  <a:schemeClr val="tx1"/>
                </a:solidFill>
              </a:rPr>
              <a:t> </a:t>
            </a:r>
            <a:r>
              <a:rPr lang="en-US" sz="4000" dirty="0" err="1">
                <a:solidFill>
                  <a:schemeClr val="tx1"/>
                </a:solidFill>
              </a:rPr>
              <a:t>functie</a:t>
            </a:r>
            <a:endParaRPr sz="4000" dirty="0">
              <a:solidFill>
                <a:schemeClr val="tx1"/>
              </a:solid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anrijdgevaar reduceren">
            <a:extLst>
              <a:ext uri="{FF2B5EF4-FFF2-40B4-BE49-F238E27FC236}">
                <a16:creationId xmlns:a16="http://schemas.microsoft.com/office/drawing/2014/main" id="{A2F5DD7B-C6FB-92BB-52EE-914D1C7694CA}"/>
              </a:ext>
            </a:extLst>
          </p:cNvPr>
          <p:cNvSpPr txBox="1"/>
          <p:nvPr/>
        </p:nvSpPr>
        <p:spPr>
          <a:xfrm>
            <a:off x="1206496" y="3246821"/>
            <a:ext cx="9639304" cy="1869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11000" spc="-300">
                <a:solidFill>
                  <a:srgbClr val="000000"/>
                </a:solidFill>
                <a:latin typeface="Fuse-Bold"/>
                <a:ea typeface="Fuse-Bold"/>
                <a:cs typeface="Fuse-Bold"/>
                <a:sym typeface="Fuse-Bold"/>
              </a:defRPr>
            </a:lvl1pPr>
          </a:lstStyle>
          <a:p>
            <a:r>
              <a:rPr lang="en-US" dirty="0" err="1">
                <a:solidFill>
                  <a:schemeClr val="tx1"/>
                </a:solidFill>
              </a:rPr>
              <a:t>Dankjewel</a:t>
            </a:r>
            <a:r>
              <a:rPr lang="en-US" dirty="0">
                <a:solidFill>
                  <a:schemeClr val="tx1"/>
                </a:solidFill>
              </a:rPr>
              <a:t>!</a:t>
            </a:r>
            <a:endParaRPr dirty="0">
              <a:solidFill>
                <a:schemeClr val="tx1"/>
              </a:solidFill>
            </a:endParaRPr>
          </a:p>
        </p:txBody>
      </p:sp>
      <p:sp>
        <p:nvSpPr>
          <p:cNvPr id="3" name="Wat kan jij doen?">
            <a:extLst>
              <a:ext uri="{FF2B5EF4-FFF2-40B4-BE49-F238E27FC236}">
                <a16:creationId xmlns:a16="http://schemas.microsoft.com/office/drawing/2014/main" id="{0C88FD58-ADEA-2459-C2E6-4E928572D71C}"/>
              </a:ext>
            </a:extLst>
          </p:cNvPr>
          <p:cNvSpPr txBox="1"/>
          <p:nvPr/>
        </p:nvSpPr>
        <p:spPr>
          <a:xfrm>
            <a:off x="1206496" y="4785659"/>
            <a:ext cx="10299704" cy="1089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11000" spc="-300">
                <a:latin typeface="Fuse-Bold"/>
                <a:ea typeface="Fuse-Bold"/>
                <a:cs typeface="Fuse-Bold"/>
                <a:sym typeface="Fuse-Bold"/>
              </a:defRPr>
            </a:lvl1pPr>
          </a:lstStyle>
          <a:p>
            <a:r>
              <a:rPr lang="en-US" sz="3600" dirty="0" err="1">
                <a:solidFill>
                  <a:srgbClr val="000000"/>
                </a:solidFill>
              </a:rPr>
              <a:t>Ondertitel</a:t>
            </a:r>
            <a:endParaRPr sz="3600" dirty="0">
              <a:solidFill>
                <a:srgbClr val="000000"/>
              </a:solidFill>
            </a:endParaRPr>
          </a:p>
        </p:txBody>
      </p:sp>
      <p:sp>
        <p:nvSpPr>
          <p:cNvPr id="4" name="Wat kan jij doen?">
            <a:extLst>
              <a:ext uri="{FF2B5EF4-FFF2-40B4-BE49-F238E27FC236}">
                <a16:creationId xmlns:a16="http://schemas.microsoft.com/office/drawing/2014/main" id="{26BD9C9A-314A-DBC6-0A7C-6C3E812EB2F7}"/>
              </a:ext>
            </a:extLst>
          </p:cNvPr>
          <p:cNvSpPr txBox="1"/>
          <p:nvPr/>
        </p:nvSpPr>
        <p:spPr>
          <a:xfrm>
            <a:off x="1206496" y="11986571"/>
            <a:ext cx="18527628" cy="1089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11000" spc="-300">
                <a:latin typeface="Fuse-Bold"/>
                <a:ea typeface="Fuse-Bold"/>
                <a:cs typeface="Fuse-Bold"/>
                <a:sym typeface="Fuse-Bold"/>
              </a:defRPr>
            </a:lvl1pPr>
          </a:lstStyle>
          <a:p>
            <a:r>
              <a:rPr lang="en-US" sz="3600" dirty="0">
                <a:solidFill>
                  <a:schemeClr val="tx1"/>
                </a:solidFill>
                <a:latin typeface="Fuse Light" pitchFamily="2" charset="77"/>
              </a:rPr>
              <a:t>Datum</a:t>
            </a:r>
            <a:endParaRPr sz="3600" dirty="0">
              <a:solidFill>
                <a:schemeClr val="tx1"/>
              </a:solidFill>
              <a:latin typeface="Fuse Light" pitchFamily="2" charset="77"/>
            </a:endParaRPr>
          </a:p>
        </p:txBody>
      </p:sp>
    </p:spTree>
    <p:extLst>
      <p:ext uri="{BB962C8B-B14F-4D97-AF65-F5344CB8AC3E}">
        <p14:creationId xmlns:p14="http://schemas.microsoft.com/office/powerpoint/2010/main" val="27866178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3A1CE8E0-3A92-A3D8-8019-32996AA32C97}"/>
              </a:ext>
            </a:extLst>
          </p:cNvPr>
          <p:cNvSpPr txBox="1"/>
          <p:nvPr/>
        </p:nvSpPr>
        <p:spPr>
          <a:xfrm>
            <a:off x="3476624" y="6102349"/>
            <a:ext cx="17430752" cy="1511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pPr algn="ctr"/>
            <a:r>
              <a:rPr lang="en-US" dirty="0" err="1">
                <a:solidFill>
                  <a:schemeClr val="tx1"/>
                </a:solidFill>
              </a:rPr>
              <a:t>Vallen</a:t>
            </a:r>
            <a:r>
              <a:rPr lang="en-US" dirty="0">
                <a:solidFill>
                  <a:schemeClr val="tx1"/>
                </a:solidFill>
              </a:rPr>
              <a:t> van </a:t>
            </a:r>
            <a:r>
              <a:rPr lang="en-US" dirty="0" err="1">
                <a:solidFill>
                  <a:schemeClr val="tx1"/>
                </a:solidFill>
              </a:rPr>
              <a:t>hoogte</a:t>
            </a:r>
            <a:endParaRPr dirty="0">
              <a:solidFill>
                <a:schemeClr val="tx1"/>
              </a:solidFill>
            </a:endParaRPr>
          </a:p>
        </p:txBody>
      </p:sp>
    </p:spTree>
    <p:extLst>
      <p:ext uri="{BB962C8B-B14F-4D97-AF65-F5344CB8AC3E}">
        <p14:creationId xmlns:p14="http://schemas.microsoft.com/office/powerpoint/2010/main" val="12124549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55DD1E66-B7CB-DD71-500B-A351E091FA6E}"/>
              </a:ext>
            </a:extLst>
          </p:cNvPr>
          <p:cNvSpPr txBox="1"/>
          <p:nvPr/>
        </p:nvSpPr>
        <p:spPr>
          <a:xfrm>
            <a:off x="1689096" y="1617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a:bodyPr>
          <a:lstStyle>
            <a:lvl1pPr algn="l">
              <a:lnSpc>
                <a:spcPct val="80000"/>
              </a:lnSpc>
              <a:defRPr sz="8000" spc="-200">
                <a:solidFill>
                  <a:srgbClr val="000000"/>
                </a:solidFill>
                <a:latin typeface="Fuse-Bold"/>
                <a:ea typeface="Fuse-Bold"/>
                <a:cs typeface="Fuse-Bold"/>
                <a:sym typeface="Fuse-Bold"/>
              </a:defRPr>
            </a:lvl1pPr>
          </a:lstStyle>
          <a:p>
            <a:r>
              <a:rPr lang="en-US" dirty="0" err="1"/>
              <a:t>Waarom</a:t>
            </a:r>
            <a:r>
              <a:rPr lang="en-US" dirty="0"/>
              <a:t> is er </a:t>
            </a:r>
            <a:r>
              <a:rPr lang="en-US" dirty="0" err="1"/>
              <a:t>aandacht</a:t>
            </a:r>
            <a:r>
              <a:rPr lang="en-US" dirty="0"/>
              <a:t> </a:t>
            </a:r>
            <a:r>
              <a:rPr lang="en-US" dirty="0" err="1"/>
              <a:t>voor</a:t>
            </a:r>
            <a:r>
              <a:rPr lang="en-US" dirty="0"/>
              <a:t> </a:t>
            </a:r>
            <a:r>
              <a:rPr lang="en-US" dirty="0" err="1"/>
              <a:t>nodig</a:t>
            </a:r>
            <a:r>
              <a:rPr lang="en-US" dirty="0"/>
              <a:t>?</a:t>
            </a:r>
            <a:endParaRPr dirty="0"/>
          </a:p>
        </p:txBody>
      </p:sp>
      <p:sp>
        <p:nvSpPr>
          <p:cNvPr id="3" name="Wat kan jij doen?">
            <a:extLst>
              <a:ext uri="{FF2B5EF4-FFF2-40B4-BE49-F238E27FC236}">
                <a16:creationId xmlns:a16="http://schemas.microsoft.com/office/drawing/2014/main" id="{5ED2E00E-B199-3109-CC87-320A91DDF6E3}"/>
              </a:ext>
            </a:extLst>
          </p:cNvPr>
          <p:cNvSpPr txBox="1"/>
          <p:nvPr/>
        </p:nvSpPr>
        <p:spPr>
          <a:xfrm>
            <a:off x="1689096" y="2760833"/>
            <a:ext cx="14643104" cy="15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a:solidFill>
                  <a:schemeClr val="tx1"/>
                </a:solidFill>
              </a:rPr>
              <a:t>Risico: </a:t>
            </a:r>
            <a:r>
              <a:rPr lang="en-US" sz="4000" dirty="0" err="1">
                <a:solidFill>
                  <a:schemeClr val="tx1"/>
                </a:solidFill>
              </a:rPr>
              <a:t>vallen</a:t>
            </a:r>
            <a:r>
              <a:rPr lang="en-US" sz="4000" dirty="0">
                <a:solidFill>
                  <a:schemeClr val="tx1"/>
                </a:solidFill>
              </a:rPr>
              <a:t> van </a:t>
            </a:r>
            <a:r>
              <a:rPr lang="en-US" sz="4000" dirty="0" err="1">
                <a:solidFill>
                  <a:schemeClr val="tx1"/>
                </a:solidFill>
              </a:rPr>
              <a:t>hoogte</a:t>
            </a:r>
            <a:endParaRPr sz="4000" dirty="0">
              <a:solidFill>
                <a:schemeClr val="tx1"/>
              </a:solidFill>
            </a:endParaRPr>
          </a:p>
        </p:txBody>
      </p:sp>
      <p:sp>
        <p:nvSpPr>
          <p:cNvPr id="5" name="TextBox 4">
            <a:extLst>
              <a:ext uri="{FF2B5EF4-FFF2-40B4-BE49-F238E27FC236}">
                <a16:creationId xmlns:a16="http://schemas.microsoft.com/office/drawing/2014/main" id="{6339259B-6091-1777-18BA-634B3B84B2D0}"/>
              </a:ext>
            </a:extLst>
          </p:cNvPr>
          <p:cNvSpPr txBox="1"/>
          <p:nvPr/>
        </p:nvSpPr>
        <p:spPr>
          <a:xfrm>
            <a:off x="1803400" y="4036173"/>
            <a:ext cx="10388600" cy="85972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endParaRPr lang="en-US" dirty="0"/>
          </a:p>
          <a:p>
            <a:pPr marR="0" algn="l" defTabSz="2438337" rtl="0" fontAlgn="auto" latinLnBrk="0" hangingPunct="0">
              <a:lnSpc>
                <a:spcPct val="100000"/>
              </a:lnSpc>
              <a:spcBef>
                <a:spcPts val="0"/>
              </a:spcBef>
              <a:spcAft>
                <a:spcPts val="0"/>
              </a:spcAft>
              <a:buClrTx/>
              <a:buSzTx/>
              <a:tabLst/>
            </a:pPr>
            <a:r>
              <a:rPr kumimoji="0" lang="en-US" sz="2400" b="1" i="0" u="none" strike="noStrike" cap="none" spc="0" normalizeH="0" baseline="0" dirty="0" err="1">
                <a:ln>
                  <a:noFill/>
                </a:ln>
                <a:solidFill>
                  <a:srgbClr val="FFFFFF"/>
                </a:solidFill>
                <a:effectLst/>
                <a:uFillTx/>
                <a:latin typeface="+mj-lt"/>
                <a:ea typeface="+mj-ea"/>
                <a:cs typeface="+mj-cs"/>
                <a:sym typeface="Helvetica Neue"/>
              </a:rPr>
              <a:t>Veroorzaakt</a:t>
            </a:r>
            <a:r>
              <a:rPr kumimoji="0" lang="en-US" sz="2400" b="1" i="0" u="none" strike="noStrike" cap="none" spc="0" normalizeH="0" baseline="0" dirty="0">
                <a:ln>
                  <a:noFill/>
                </a:ln>
                <a:solidFill>
                  <a:srgbClr val="FFFFFF"/>
                </a:solidFill>
                <a:effectLst/>
                <a:uFillTx/>
                <a:latin typeface="+mj-lt"/>
                <a:ea typeface="+mj-ea"/>
                <a:cs typeface="+mj-cs"/>
                <a:sym typeface="Helvetica Neue"/>
              </a:rPr>
              <a:t> </a:t>
            </a:r>
            <a:r>
              <a:rPr kumimoji="0" lang="en-US" sz="2400" b="1" i="0" u="none" strike="noStrike" cap="none" spc="0" normalizeH="0" baseline="0" dirty="0" err="1">
                <a:ln>
                  <a:noFill/>
                </a:ln>
                <a:solidFill>
                  <a:srgbClr val="FFFFFF"/>
                </a:solidFill>
                <a:effectLst/>
                <a:uFillTx/>
                <a:latin typeface="+mj-lt"/>
                <a:ea typeface="+mj-ea"/>
                <a:cs typeface="+mj-cs"/>
                <a:sym typeface="Helvetica Neue"/>
              </a:rPr>
              <a:t>uitval</a:t>
            </a:r>
            <a:r>
              <a:rPr kumimoji="0" lang="en-US" sz="2400" b="1" i="0" u="none" strike="noStrike" cap="none" spc="0" normalizeH="0" baseline="0" dirty="0">
                <a:ln>
                  <a:noFill/>
                </a:ln>
                <a:solidFill>
                  <a:srgbClr val="FFFFFF"/>
                </a:solidFill>
                <a:effectLst/>
                <a:uFillTx/>
                <a:latin typeface="+mj-lt"/>
                <a:ea typeface="+mj-ea"/>
                <a:cs typeface="+mj-cs"/>
                <a:sym typeface="Helvetica Neue"/>
              </a:rPr>
              <a:t> van </a:t>
            </a:r>
            <a:r>
              <a:rPr kumimoji="0" lang="en-US" sz="2400" b="1" i="0" u="none" strike="noStrike" cap="none" spc="0" normalizeH="0" baseline="0" dirty="0" err="1">
                <a:ln>
                  <a:noFill/>
                </a:ln>
                <a:solidFill>
                  <a:srgbClr val="FFFFFF"/>
                </a:solidFill>
                <a:effectLst/>
                <a:uFillTx/>
                <a:latin typeface="+mj-lt"/>
                <a:ea typeface="+mj-ea"/>
                <a:cs typeface="+mj-cs"/>
                <a:sym typeface="Helvetica Neue"/>
              </a:rPr>
              <a:t>medewerkers</a:t>
            </a:r>
            <a:endParaRPr kumimoji="0" lang="en-US" sz="2400" b="1"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indent="-342900" algn="l">
              <a:buFont typeface="Arial" panose="020B0604020202020204" pitchFamily="34" charset="0"/>
              <a:buChar char="•"/>
            </a:pPr>
            <a:r>
              <a:rPr kumimoji="0" lang="en-US" sz="2400" b="0" i="0" u="none" strike="noStrike" cap="none" spc="0" normalizeH="0" baseline="0" dirty="0">
                <a:ln>
                  <a:noFill/>
                </a:ln>
                <a:solidFill>
                  <a:srgbClr val="FFFFFF"/>
                </a:solidFill>
                <a:effectLst/>
                <a:uFillTx/>
                <a:latin typeface="+mj-lt"/>
                <a:ea typeface="+mj-ea"/>
                <a:cs typeface="+mj-cs"/>
                <a:sym typeface="Helvetica Neue"/>
              </a:rPr>
              <a:t>64%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resulteert</a:t>
            </a:r>
            <a:r>
              <a:rPr kumimoji="0" lang="en-US" sz="2400" b="0" i="0" u="none" strike="noStrike" cap="none" spc="0" normalizeH="0" baseline="0" dirty="0">
                <a:ln>
                  <a:noFill/>
                </a:ln>
                <a:solidFill>
                  <a:srgbClr val="FFFFFF"/>
                </a:solidFill>
                <a:effectLst/>
                <a:uFillTx/>
                <a:latin typeface="+mj-lt"/>
                <a:ea typeface="+mj-ea"/>
                <a:cs typeface="+mj-cs"/>
                <a:sym typeface="Helvetica Neue"/>
              </a:rPr>
              <a:t> in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verzuim</a:t>
            </a: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algn="l"/>
            <a:endParaRPr lang="en-US" dirty="0"/>
          </a:p>
          <a:p>
            <a:pPr algn="l"/>
            <a:r>
              <a:rPr kumimoji="0" lang="en-US" sz="2400" b="1" i="0" u="none" strike="noStrike" cap="none" spc="0" normalizeH="0" baseline="0" dirty="0" err="1">
                <a:ln>
                  <a:noFill/>
                </a:ln>
                <a:solidFill>
                  <a:srgbClr val="FFFFFF"/>
                </a:solidFill>
                <a:effectLst/>
                <a:uFillTx/>
                <a:latin typeface="+mj-lt"/>
                <a:ea typeface="+mj-ea"/>
                <a:cs typeface="+mj-cs"/>
                <a:sym typeface="Helvetica Neue"/>
              </a:rPr>
              <a:t>Meeste</a:t>
            </a:r>
            <a:r>
              <a:rPr kumimoji="0" lang="en-US" sz="2400" b="1" i="0" u="none" strike="noStrike" cap="none" spc="0" normalizeH="0" baseline="0" dirty="0">
                <a:ln>
                  <a:noFill/>
                </a:ln>
                <a:solidFill>
                  <a:srgbClr val="FFFFFF"/>
                </a:solidFill>
                <a:effectLst/>
                <a:uFillTx/>
                <a:latin typeface="+mj-lt"/>
                <a:ea typeface="+mj-ea"/>
                <a:cs typeface="+mj-cs"/>
                <a:sym typeface="Helvetica Neue"/>
              </a:rPr>
              <a:t> </a:t>
            </a:r>
            <a:r>
              <a:rPr kumimoji="0" lang="en-US" sz="2400" b="1" i="0" u="none" strike="noStrike" cap="none" spc="0" normalizeH="0" baseline="0" dirty="0" err="1">
                <a:ln>
                  <a:noFill/>
                </a:ln>
                <a:solidFill>
                  <a:srgbClr val="FFFFFF"/>
                </a:solidFill>
                <a:effectLst/>
                <a:uFillTx/>
                <a:latin typeface="+mj-lt"/>
                <a:ea typeface="+mj-ea"/>
                <a:cs typeface="+mj-cs"/>
                <a:sym typeface="Helvetica Neue"/>
              </a:rPr>
              <a:t>ongevallen</a:t>
            </a:r>
            <a:r>
              <a:rPr kumimoji="0" lang="en-US" sz="2400" b="1" i="0" u="none" strike="noStrike" cap="none" spc="0" normalizeH="0" baseline="0" dirty="0">
                <a:ln>
                  <a:noFill/>
                </a:ln>
                <a:solidFill>
                  <a:srgbClr val="FFFFFF"/>
                </a:solidFill>
                <a:effectLst/>
                <a:uFillTx/>
                <a:latin typeface="+mj-lt"/>
                <a:ea typeface="+mj-ea"/>
                <a:cs typeface="+mj-cs"/>
                <a:sym typeface="Helvetica Neue"/>
              </a:rPr>
              <a:t> </a:t>
            </a:r>
            <a:r>
              <a:rPr kumimoji="0" lang="en-US" sz="2400" b="1" i="0" u="none" strike="noStrike" cap="none" spc="0" normalizeH="0" baseline="0" dirty="0" err="1">
                <a:ln>
                  <a:noFill/>
                </a:ln>
                <a:solidFill>
                  <a:srgbClr val="FFFFFF"/>
                </a:solidFill>
                <a:effectLst/>
                <a:uFillTx/>
                <a:latin typeface="+mj-lt"/>
                <a:ea typeface="+mj-ea"/>
                <a:cs typeface="+mj-cs"/>
                <a:sym typeface="Helvetica Neue"/>
              </a:rPr>
              <a:t>zijn</a:t>
            </a:r>
            <a:r>
              <a:rPr kumimoji="0" lang="en-US" sz="2400" b="1" i="0" u="none" strike="noStrike" cap="none" spc="0" normalizeH="0" baseline="0" dirty="0">
                <a:ln>
                  <a:noFill/>
                </a:ln>
                <a:solidFill>
                  <a:srgbClr val="FFFFFF"/>
                </a:solidFill>
                <a:effectLst/>
                <a:uFillTx/>
                <a:latin typeface="+mj-lt"/>
                <a:ea typeface="+mj-ea"/>
                <a:cs typeface="+mj-cs"/>
                <a:sym typeface="Helvetica Neue"/>
              </a:rPr>
              <a:t> </a:t>
            </a:r>
            <a:r>
              <a:rPr kumimoji="0" lang="en-US" sz="2400" b="1" i="0" u="none" strike="noStrike" cap="none" spc="0" normalizeH="0" baseline="0" dirty="0" err="1">
                <a:ln>
                  <a:noFill/>
                </a:ln>
                <a:solidFill>
                  <a:srgbClr val="FFFFFF"/>
                </a:solidFill>
                <a:effectLst/>
                <a:uFillTx/>
                <a:latin typeface="+mj-lt"/>
                <a:ea typeface="+mj-ea"/>
                <a:cs typeface="+mj-cs"/>
                <a:sym typeface="Helvetica Neue"/>
              </a:rPr>
              <a:t>vanaf</a:t>
            </a:r>
            <a:r>
              <a:rPr kumimoji="0" lang="en-US" sz="2400" b="1" i="0" u="none" strike="noStrike" cap="none" spc="0" normalizeH="0" baseline="0" dirty="0">
                <a:ln>
                  <a:noFill/>
                </a:ln>
                <a:solidFill>
                  <a:srgbClr val="FFFFFF"/>
                </a:solidFill>
                <a:effectLst/>
                <a:uFillTx/>
                <a:latin typeface="+mj-lt"/>
                <a:ea typeface="+mj-ea"/>
                <a:cs typeface="+mj-cs"/>
                <a:sym typeface="Helvetica Neue"/>
              </a:rPr>
              <a:t> </a:t>
            </a:r>
            <a:r>
              <a:rPr kumimoji="0" lang="en-US" sz="2400" b="1" i="0" u="none" strike="noStrike" cap="none" spc="0" normalizeH="0" baseline="0" dirty="0" err="1">
                <a:ln>
                  <a:noFill/>
                </a:ln>
                <a:solidFill>
                  <a:srgbClr val="FFFFFF"/>
                </a:solidFill>
                <a:effectLst/>
                <a:uFillTx/>
                <a:latin typeface="+mj-lt"/>
                <a:ea typeface="+mj-ea"/>
                <a:cs typeface="+mj-cs"/>
                <a:sym typeface="Helvetica Neue"/>
              </a:rPr>
              <a:t>lage</a:t>
            </a:r>
            <a:r>
              <a:rPr kumimoji="0" lang="en-US" sz="2400" b="1" i="0" u="none" strike="noStrike" cap="none" spc="0" normalizeH="0" baseline="0" dirty="0">
                <a:ln>
                  <a:noFill/>
                </a:ln>
                <a:solidFill>
                  <a:srgbClr val="FFFFFF"/>
                </a:solidFill>
                <a:effectLst/>
                <a:uFillTx/>
                <a:latin typeface="+mj-lt"/>
                <a:ea typeface="+mj-ea"/>
                <a:cs typeface="+mj-cs"/>
                <a:sym typeface="Helvetica Neue"/>
              </a:rPr>
              <a:t> </a:t>
            </a:r>
            <a:r>
              <a:rPr kumimoji="0" lang="en-US" sz="2400" b="1" i="0" u="none" strike="noStrike" cap="none" spc="0" normalizeH="0" baseline="0" dirty="0" err="1">
                <a:ln>
                  <a:noFill/>
                </a:ln>
                <a:solidFill>
                  <a:srgbClr val="FFFFFF"/>
                </a:solidFill>
                <a:effectLst/>
                <a:uFillTx/>
                <a:latin typeface="+mj-lt"/>
                <a:ea typeface="+mj-ea"/>
                <a:cs typeface="+mj-cs"/>
                <a:sym typeface="Helvetica Neue"/>
              </a:rPr>
              <a:t>hoogte</a:t>
            </a:r>
            <a:endParaRPr kumimoji="0" lang="en-US" sz="2400" b="1" i="0" u="none" strike="noStrike" cap="none" spc="0" normalizeH="0" baseline="0" dirty="0">
              <a:ln>
                <a:noFill/>
              </a:ln>
              <a:solidFill>
                <a:srgbClr val="FFFFFF"/>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FFFFFF"/>
                </a:solidFill>
                <a:effectLst/>
                <a:uFillTx/>
                <a:latin typeface="+mj-lt"/>
                <a:ea typeface="+mj-ea"/>
                <a:cs typeface="+mj-cs"/>
                <a:sym typeface="Helvetica Neue"/>
              </a:rPr>
              <a:t>78% van de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ongevallen</a:t>
            </a:r>
            <a:r>
              <a:rPr kumimoji="0" lang="en-US" sz="2400" b="0" i="0" u="none" strike="noStrike" cap="none" spc="0" normalizeH="0" baseline="0" dirty="0">
                <a:ln>
                  <a:noFill/>
                </a:ln>
                <a:solidFill>
                  <a:srgbClr val="FFFFFF"/>
                </a:solidFill>
                <a:effectLst/>
                <a:uFillTx/>
                <a:latin typeface="+mj-lt"/>
                <a:ea typeface="+mj-ea"/>
                <a:cs typeface="+mj-cs"/>
                <a:sym typeface="Helvetica Neue"/>
              </a:rPr>
              <a:t> is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onder</a:t>
            </a:r>
            <a:r>
              <a:rPr kumimoji="0" lang="en-US" sz="2400" b="0" i="0" u="none" strike="noStrike" cap="none" spc="0" normalizeH="0" baseline="0" dirty="0">
                <a:ln>
                  <a:noFill/>
                </a:ln>
                <a:solidFill>
                  <a:srgbClr val="FFFFFF"/>
                </a:solidFill>
                <a:effectLst/>
                <a:uFillTx/>
                <a:latin typeface="+mj-lt"/>
                <a:ea typeface="+mj-ea"/>
                <a:cs typeface="+mj-cs"/>
                <a:sym typeface="Helvetica Neue"/>
              </a:rPr>
              <a:t> de 2,5 meter</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FFFFFF"/>
                </a:solidFill>
                <a:effectLst/>
                <a:uFillTx/>
                <a:latin typeface="+mj-lt"/>
                <a:ea typeface="+mj-ea"/>
                <a:cs typeface="+mj-cs"/>
                <a:sym typeface="Helvetica Neue"/>
              </a:rPr>
              <a:t>33% van alle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ongevallen</a:t>
            </a:r>
            <a:r>
              <a:rPr kumimoji="0" lang="en-US" sz="2400" b="0" i="0" u="none" strike="noStrike" cap="none" spc="0" normalizeH="0" baseline="0" dirty="0">
                <a:ln>
                  <a:noFill/>
                </a:ln>
                <a:solidFill>
                  <a:srgbClr val="FFFFFF"/>
                </a:solidFill>
                <a:effectLst/>
                <a:uFillTx/>
                <a:latin typeface="+mj-lt"/>
                <a:ea typeface="+mj-ea"/>
                <a:cs typeface="+mj-cs"/>
                <a:sym typeface="Helvetica Neue"/>
              </a:rPr>
              <a:t> is met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een</a:t>
            </a:r>
            <a:r>
              <a:rPr kumimoji="0" lang="en-US" sz="2400" b="0" i="0" u="none" strike="noStrike" cap="none" spc="0" normalizeH="0" baseline="0" dirty="0">
                <a:ln>
                  <a:noFill/>
                </a:ln>
                <a:solidFill>
                  <a:srgbClr val="FFFFFF"/>
                </a:solidFill>
                <a:effectLst/>
                <a:uFillTx/>
                <a:latin typeface="+mj-lt"/>
                <a:ea typeface="+mj-ea"/>
                <a:cs typeface="+mj-cs"/>
                <a:sym typeface="Helvetica Neue"/>
              </a:rPr>
              <a:t> ladder, trap of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opstapje</a:t>
            </a: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lang="en-US" dirty="0"/>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lang="en-US" dirty="0"/>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r>
              <a:rPr kumimoji="0" lang="en-US" sz="2400" b="0" i="1" u="none" strike="noStrike" cap="none" spc="0" normalizeH="0" baseline="0" dirty="0">
                <a:ln>
                  <a:noFill/>
                </a:ln>
                <a:solidFill>
                  <a:srgbClr val="FFFFFF"/>
                </a:solidFill>
                <a:effectLst/>
                <a:uFillTx/>
                <a:latin typeface="+mj-lt"/>
                <a:ea typeface="+mj-ea"/>
                <a:cs typeface="+mj-cs"/>
                <a:sym typeface="Helvetica Neue"/>
              </a:rPr>
              <a:t>(data </a:t>
            </a:r>
            <a:r>
              <a:rPr kumimoji="0" lang="en-US" sz="2400" b="0" i="1" u="none" strike="noStrike" cap="none" spc="0" normalizeH="0" baseline="0" dirty="0" err="1">
                <a:ln>
                  <a:noFill/>
                </a:ln>
                <a:solidFill>
                  <a:srgbClr val="FFFFFF"/>
                </a:solidFill>
                <a:effectLst/>
                <a:uFillTx/>
                <a:latin typeface="+mj-lt"/>
                <a:ea typeface="+mj-ea"/>
                <a:cs typeface="+mj-cs"/>
                <a:sym typeface="Helvetica Neue"/>
              </a:rPr>
              <a:t>opgehaald</a:t>
            </a:r>
            <a:r>
              <a:rPr kumimoji="0" lang="en-US" sz="2400" b="0" i="1" u="none" strike="noStrike" cap="none" spc="0" normalizeH="0" baseline="0" dirty="0">
                <a:ln>
                  <a:noFill/>
                </a:ln>
                <a:solidFill>
                  <a:srgbClr val="FFFFFF"/>
                </a:solidFill>
                <a:effectLst/>
                <a:uFillTx/>
                <a:latin typeface="+mj-lt"/>
                <a:ea typeface="+mj-ea"/>
                <a:cs typeface="+mj-cs"/>
                <a:sym typeface="Helvetica Neue"/>
              </a:rPr>
              <a:t> </a:t>
            </a:r>
            <a:r>
              <a:rPr kumimoji="0" lang="en-US" sz="2400" b="0" i="1" u="none" strike="noStrike" cap="none" spc="0" normalizeH="0" baseline="0" dirty="0" err="1">
                <a:ln>
                  <a:noFill/>
                </a:ln>
                <a:solidFill>
                  <a:srgbClr val="FFFFFF"/>
                </a:solidFill>
                <a:effectLst/>
                <a:uFillTx/>
                <a:latin typeface="+mj-lt"/>
                <a:ea typeface="+mj-ea"/>
                <a:cs typeface="+mj-cs"/>
                <a:sym typeface="Helvetica Neue"/>
              </a:rPr>
              <a:t>bij</a:t>
            </a:r>
            <a:r>
              <a:rPr kumimoji="0" lang="en-US" sz="2400" b="0" i="1" u="none" strike="noStrike" cap="none" spc="0" normalizeH="0" baseline="0" dirty="0">
                <a:ln>
                  <a:noFill/>
                </a:ln>
                <a:solidFill>
                  <a:srgbClr val="FFFFFF"/>
                </a:solidFill>
                <a:effectLst/>
                <a:uFillTx/>
                <a:latin typeface="+mj-lt"/>
                <a:ea typeface="+mj-ea"/>
                <a:cs typeface="+mj-cs"/>
                <a:sym typeface="Helvetica Neue"/>
              </a:rPr>
              <a:t> </a:t>
            </a:r>
            <a:r>
              <a:rPr kumimoji="0" lang="en-US" sz="2400" b="0" i="1" u="none" strike="noStrike" cap="none" spc="0" normalizeH="0" baseline="0" dirty="0" err="1">
                <a:ln>
                  <a:noFill/>
                </a:ln>
                <a:solidFill>
                  <a:srgbClr val="FFFFFF"/>
                </a:solidFill>
                <a:effectLst/>
                <a:uFillTx/>
                <a:latin typeface="+mj-lt"/>
                <a:ea typeface="+mj-ea"/>
                <a:cs typeface="+mj-cs"/>
                <a:sym typeface="Helvetica Neue"/>
              </a:rPr>
              <a:t>ondertekenaars</a:t>
            </a:r>
            <a:r>
              <a:rPr kumimoji="0" lang="en-US" sz="2400" b="0" i="1" u="none" strike="noStrike" cap="none" spc="0" normalizeH="0" baseline="0" dirty="0">
                <a:ln>
                  <a:noFill/>
                </a:ln>
                <a:solidFill>
                  <a:srgbClr val="FFFFFF"/>
                </a:solidFill>
                <a:effectLst/>
                <a:uFillTx/>
                <a:latin typeface="+mj-lt"/>
                <a:ea typeface="+mj-ea"/>
                <a:cs typeface="+mj-cs"/>
                <a:sym typeface="Helvetica Neue"/>
              </a:rPr>
              <a:t> GCVB)</a:t>
            </a: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p:txBody>
      </p:sp>
    </p:spTree>
    <p:extLst>
      <p:ext uri="{BB962C8B-B14F-4D97-AF65-F5344CB8AC3E}">
        <p14:creationId xmlns:p14="http://schemas.microsoft.com/office/powerpoint/2010/main" val="27669610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0873383A-4A77-D059-9099-0240B8019073}"/>
              </a:ext>
            </a:extLst>
          </p:cNvPr>
          <p:cNvSpPr txBox="1"/>
          <p:nvPr/>
        </p:nvSpPr>
        <p:spPr>
          <a:xfrm>
            <a:off x="1689096" y="1617833"/>
            <a:ext cx="14643104" cy="1511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92500"/>
          </a:bodyPr>
          <a:lstStyle>
            <a:lvl1pPr algn="l">
              <a:lnSpc>
                <a:spcPct val="80000"/>
              </a:lnSpc>
              <a:defRPr sz="8000" spc="-200">
                <a:solidFill>
                  <a:srgbClr val="000000"/>
                </a:solidFill>
                <a:latin typeface="Fuse-Bold"/>
                <a:ea typeface="Fuse-Bold"/>
                <a:cs typeface="Fuse-Bold"/>
                <a:sym typeface="Fuse-Bold"/>
              </a:defRPr>
            </a:lvl1pPr>
          </a:lstStyle>
          <a:p>
            <a:r>
              <a:rPr lang="en-US" dirty="0" err="1"/>
              <a:t>Waarom</a:t>
            </a:r>
            <a:r>
              <a:rPr lang="en-US" dirty="0"/>
              <a:t> is er </a:t>
            </a:r>
            <a:r>
              <a:rPr lang="en-US" dirty="0" err="1"/>
              <a:t>aandacht</a:t>
            </a:r>
            <a:r>
              <a:rPr lang="en-US" dirty="0"/>
              <a:t> </a:t>
            </a:r>
            <a:r>
              <a:rPr lang="en-US" dirty="0" err="1"/>
              <a:t>voor</a:t>
            </a:r>
            <a:r>
              <a:rPr lang="en-US" dirty="0"/>
              <a:t> </a:t>
            </a:r>
            <a:r>
              <a:rPr lang="en-US" dirty="0" err="1"/>
              <a:t>nodig</a:t>
            </a:r>
            <a:r>
              <a:rPr lang="en-US" dirty="0"/>
              <a:t>?</a:t>
            </a:r>
            <a:endParaRPr dirty="0"/>
          </a:p>
        </p:txBody>
      </p:sp>
      <p:sp>
        <p:nvSpPr>
          <p:cNvPr id="3" name="Wat kan jij doen?">
            <a:extLst>
              <a:ext uri="{FF2B5EF4-FFF2-40B4-BE49-F238E27FC236}">
                <a16:creationId xmlns:a16="http://schemas.microsoft.com/office/drawing/2014/main" id="{6003BD99-E404-17C7-B4C0-52A676DD6178}"/>
              </a:ext>
            </a:extLst>
          </p:cNvPr>
          <p:cNvSpPr txBox="1"/>
          <p:nvPr/>
        </p:nvSpPr>
        <p:spPr>
          <a:xfrm>
            <a:off x="1689096" y="2760833"/>
            <a:ext cx="14643104" cy="1511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lnSpcReduction="10000"/>
          </a:bodyPr>
          <a:lstStyle>
            <a:lvl1pPr algn="l">
              <a:lnSpc>
                <a:spcPct val="80000"/>
              </a:lnSpc>
              <a:defRPr sz="8000" spc="-200">
                <a:solidFill>
                  <a:srgbClr val="000000"/>
                </a:solidFill>
                <a:latin typeface="Fuse-Bold"/>
                <a:ea typeface="Fuse-Bold"/>
                <a:cs typeface="Fuse-Bold"/>
                <a:sym typeface="Fuse-Bold"/>
              </a:defRPr>
            </a:lvl1pPr>
          </a:lstStyle>
          <a:p>
            <a:r>
              <a:rPr lang="en-US" sz="4000" dirty="0" err="1">
                <a:solidFill>
                  <a:schemeClr val="tx1"/>
                </a:solidFill>
              </a:rPr>
              <a:t>Eén</a:t>
            </a:r>
            <a:r>
              <a:rPr lang="en-US" sz="4000" dirty="0">
                <a:solidFill>
                  <a:schemeClr val="tx1"/>
                </a:solidFill>
              </a:rPr>
              <a:t> van de </a:t>
            </a:r>
            <a:r>
              <a:rPr lang="en-US" sz="4000" dirty="0" err="1">
                <a:solidFill>
                  <a:schemeClr val="tx1"/>
                </a:solidFill>
              </a:rPr>
              <a:t>meest</a:t>
            </a:r>
            <a:r>
              <a:rPr lang="en-US" sz="4000" dirty="0">
                <a:solidFill>
                  <a:schemeClr val="tx1"/>
                </a:solidFill>
              </a:rPr>
              <a:t> </a:t>
            </a:r>
            <a:r>
              <a:rPr lang="en-US" sz="4000" dirty="0" err="1">
                <a:solidFill>
                  <a:schemeClr val="tx1"/>
                </a:solidFill>
              </a:rPr>
              <a:t>voorkomende</a:t>
            </a:r>
            <a:r>
              <a:rPr lang="en-US" sz="4000" dirty="0">
                <a:solidFill>
                  <a:schemeClr val="tx1"/>
                </a:solidFill>
              </a:rPr>
              <a:t> </a:t>
            </a:r>
            <a:r>
              <a:rPr lang="en-US" sz="4000" dirty="0" err="1">
                <a:solidFill>
                  <a:schemeClr val="tx1"/>
                </a:solidFill>
              </a:rPr>
              <a:t>ongevallen</a:t>
            </a:r>
            <a:r>
              <a:rPr lang="en-US" sz="4000" dirty="0">
                <a:solidFill>
                  <a:schemeClr val="tx1"/>
                </a:solidFill>
              </a:rPr>
              <a:t> in de </a:t>
            </a:r>
            <a:r>
              <a:rPr lang="en-US" sz="4000" dirty="0" err="1">
                <a:solidFill>
                  <a:schemeClr val="tx1"/>
                </a:solidFill>
              </a:rPr>
              <a:t>bouw</a:t>
            </a:r>
            <a:endParaRPr lang="en-US" sz="4000" dirty="0">
              <a:solidFill>
                <a:schemeClr val="tx1"/>
              </a:solidFill>
            </a:endParaRPr>
          </a:p>
          <a:p>
            <a:endParaRPr lang="en-US" sz="4000" dirty="0">
              <a:solidFill>
                <a:schemeClr val="tx1"/>
              </a:solidFill>
            </a:endParaRPr>
          </a:p>
          <a:p>
            <a:r>
              <a:rPr lang="en-US" sz="4000" dirty="0">
                <a:solidFill>
                  <a:schemeClr val="tx1"/>
                </a:solidFill>
              </a:rPr>
              <a:t>Met </a:t>
            </a:r>
            <a:r>
              <a:rPr lang="en-US" sz="4000" dirty="0" err="1">
                <a:solidFill>
                  <a:schemeClr val="tx1"/>
                </a:solidFill>
              </a:rPr>
              <a:t>grote</a:t>
            </a:r>
            <a:r>
              <a:rPr lang="en-US" sz="4000" dirty="0">
                <a:solidFill>
                  <a:schemeClr val="tx1"/>
                </a:solidFill>
              </a:rPr>
              <a:t> </a:t>
            </a:r>
            <a:r>
              <a:rPr lang="en-US" sz="4000" dirty="0" err="1">
                <a:solidFill>
                  <a:schemeClr val="tx1"/>
                </a:solidFill>
              </a:rPr>
              <a:t>gevolgen</a:t>
            </a:r>
            <a:r>
              <a:rPr lang="en-US" sz="4000" dirty="0">
                <a:solidFill>
                  <a:schemeClr val="tx1"/>
                </a:solidFill>
              </a:rPr>
              <a:t>. </a:t>
            </a:r>
            <a:r>
              <a:rPr lang="en-US" sz="4000" dirty="0" err="1">
                <a:solidFill>
                  <a:schemeClr val="tx1"/>
                </a:solidFill>
              </a:rPr>
              <a:t>Zowel</a:t>
            </a:r>
            <a:r>
              <a:rPr lang="en-US" sz="4000" dirty="0">
                <a:solidFill>
                  <a:schemeClr val="tx1"/>
                </a:solidFill>
              </a:rPr>
              <a:t> </a:t>
            </a:r>
            <a:r>
              <a:rPr lang="en-US" sz="4000" dirty="0" err="1">
                <a:solidFill>
                  <a:schemeClr val="tx1"/>
                </a:solidFill>
              </a:rPr>
              <a:t>voor</a:t>
            </a:r>
            <a:r>
              <a:rPr lang="en-US" sz="4000" dirty="0">
                <a:solidFill>
                  <a:schemeClr val="tx1"/>
                </a:solidFill>
              </a:rPr>
              <a:t> het </a:t>
            </a:r>
            <a:r>
              <a:rPr lang="en-US" sz="4000" dirty="0" err="1">
                <a:solidFill>
                  <a:schemeClr val="tx1"/>
                </a:solidFill>
              </a:rPr>
              <a:t>slachtoffer</a:t>
            </a:r>
            <a:r>
              <a:rPr lang="en-US" sz="4000" dirty="0">
                <a:solidFill>
                  <a:schemeClr val="tx1"/>
                </a:solidFill>
              </a:rPr>
              <a:t> </a:t>
            </a:r>
            <a:r>
              <a:rPr lang="en-US" sz="4000" dirty="0" err="1">
                <a:solidFill>
                  <a:schemeClr val="tx1"/>
                </a:solidFill>
              </a:rPr>
              <a:t>als</a:t>
            </a:r>
            <a:r>
              <a:rPr lang="en-US" sz="4000" dirty="0">
                <a:solidFill>
                  <a:schemeClr val="tx1"/>
                </a:solidFill>
              </a:rPr>
              <a:t> de </a:t>
            </a:r>
            <a:r>
              <a:rPr lang="en-US" sz="4000" dirty="0" err="1">
                <a:solidFill>
                  <a:schemeClr val="tx1"/>
                </a:solidFill>
              </a:rPr>
              <a:t>nabestaanden</a:t>
            </a:r>
            <a:endParaRPr sz="4000" dirty="0">
              <a:solidFill>
                <a:schemeClr val="tx1"/>
              </a:solidFill>
            </a:endParaRPr>
          </a:p>
        </p:txBody>
      </p:sp>
      <p:sp>
        <p:nvSpPr>
          <p:cNvPr id="6" name="TextBox 5">
            <a:extLst>
              <a:ext uri="{FF2B5EF4-FFF2-40B4-BE49-F238E27FC236}">
                <a16:creationId xmlns:a16="http://schemas.microsoft.com/office/drawing/2014/main" id="{7B223A00-50F9-2CF9-DFBD-3FC22D73C5B6}"/>
              </a:ext>
            </a:extLst>
          </p:cNvPr>
          <p:cNvSpPr txBox="1"/>
          <p:nvPr/>
        </p:nvSpPr>
        <p:spPr>
          <a:xfrm>
            <a:off x="1803400" y="4036173"/>
            <a:ext cx="10388600" cy="9335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r>
              <a:rPr kumimoji="0" lang="en-US" sz="2400" b="1" i="0" u="none" strike="noStrike" cap="none" spc="0" normalizeH="0" baseline="0" dirty="0" err="1">
                <a:ln>
                  <a:noFill/>
                </a:ln>
                <a:solidFill>
                  <a:srgbClr val="FFFFFF"/>
                </a:solidFill>
                <a:effectLst/>
                <a:uFillTx/>
                <a:latin typeface="+mj-lt"/>
                <a:ea typeface="+mj-ea"/>
                <a:cs typeface="+mj-cs"/>
                <a:sym typeface="Helvetica Neue"/>
              </a:rPr>
              <a:t>Alle</a:t>
            </a:r>
            <a:r>
              <a:rPr kumimoji="0" lang="en-US" sz="2400" b="1" i="0" u="none" strike="noStrike" cap="none" spc="0" normalizeH="0" baseline="0" dirty="0">
                <a:ln>
                  <a:noFill/>
                </a:ln>
                <a:solidFill>
                  <a:srgbClr val="FFFFFF"/>
                </a:solidFill>
                <a:effectLst/>
                <a:uFillTx/>
                <a:latin typeface="+mj-lt"/>
                <a:ea typeface="+mj-ea"/>
                <a:cs typeface="+mj-cs"/>
                <a:sym typeface="Helvetica Neue"/>
              </a:rPr>
              <a:t> </a:t>
            </a:r>
            <a:r>
              <a:rPr kumimoji="0" lang="en-US" sz="2400" b="1" i="0" u="none" strike="noStrike" cap="none" spc="0" normalizeH="0" baseline="0" dirty="0" err="1">
                <a:ln>
                  <a:noFill/>
                </a:ln>
                <a:solidFill>
                  <a:srgbClr val="FFFFFF"/>
                </a:solidFill>
                <a:effectLst/>
                <a:uFillTx/>
                <a:latin typeface="+mj-lt"/>
                <a:ea typeface="+mj-ea"/>
                <a:cs typeface="+mj-cs"/>
                <a:sym typeface="Helvetica Neue"/>
              </a:rPr>
              <a:t>val-ongevallen</a:t>
            </a:r>
            <a:endParaRPr kumimoji="0" lang="en-US" sz="2400" b="1"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dirty="0"/>
              <a:t>78% </a:t>
            </a:r>
            <a:r>
              <a:rPr lang="en-US" dirty="0" err="1"/>
              <a:t>gebeurt</a:t>
            </a:r>
            <a:r>
              <a:rPr lang="en-US" dirty="0"/>
              <a:t> lager dan 2,5 meter</a:t>
            </a: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FFFFFF"/>
                </a:solidFill>
                <a:effectLst/>
                <a:uFillTx/>
                <a:latin typeface="+mj-lt"/>
                <a:ea typeface="+mj-ea"/>
                <a:cs typeface="+mj-cs"/>
                <a:sym typeface="Helvetica Neue"/>
              </a:rPr>
              <a:t>33%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hiervan</a:t>
            </a:r>
            <a:r>
              <a:rPr kumimoji="0" lang="en-US" sz="2400" b="0" i="0" u="none" strike="noStrike" cap="none" spc="0" normalizeH="0" baseline="0" dirty="0">
                <a:ln>
                  <a:noFill/>
                </a:ln>
                <a:solidFill>
                  <a:srgbClr val="FFFFFF"/>
                </a:solidFill>
                <a:effectLst/>
                <a:uFillTx/>
                <a:latin typeface="+mj-lt"/>
                <a:ea typeface="+mj-ea"/>
                <a:cs typeface="+mj-cs"/>
                <a:sym typeface="Helvetica Neue"/>
              </a:rPr>
              <a:t> is met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een</a:t>
            </a:r>
            <a:r>
              <a:rPr kumimoji="0" lang="en-US" sz="2400" b="0" i="0" u="none" strike="noStrike" cap="none" spc="0" normalizeH="0" baseline="0" dirty="0">
                <a:ln>
                  <a:noFill/>
                </a:ln>
                <a:solidFill>
                  <a:srgbClr val="FFFFFF"/>
                </a:solidFill>
                <a:effectLst/>
                <a:uFillTx/>
                <a:latin typeface="+mj-lt"/>
                <a:ea typeface="+mj-ea"/>
                <a:cs typeface="+mj-cs"/>
                <a:sym typeface="Helvetica Neue"/>
              </a:rPr>
              <a:t> ladder, trap of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opstapje</a:t>
            </a: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dirty="0"/>
              <a:t>In 31% </a:t>
            </a:r>
            <a:r>
              <a:rPr lang="en-US" dirty="0" err="1"/>
              <a:t>verloor</a:t>
            </a:r>
            <a:r>
              <a:rPr lang="en-US" dirty="0"/>
              <a:t> de </a:t>
            </a:r>
            <a:r>
              <a:rPr lang="en-US" dirty="0" err="1"/>
              <a:t>medewerker</a:t>
            </a:r>
            <a:r>
              <a:rPr lang="en-US" dirty="0"/>
              <a:t> </a:t>
            </a:r>
            <a:r>
              <a:rPr lang="en-US" dirty="0" err="1"/>
              <a:t>balans</a:t>
            </a:r>
            <a:endParaRPr lang="en-US" dirty="0"/>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R="0" algn="l" defTabSz="2438337" rtl="0" fontAlgn="auto" latinLnBrk="0" hangingPunct="0">
              <a:lnSpc>
                <a:spcPct val="100000"/>
              </a:lnSpc>
              <a:spcBef>
                <a:spcPts val="0"/>
              </a:spcBef>
              <a:spcAft>
                <a:spcPts val="0"/>
              </a:spcAft>
              <a:buClrTx/>
              <a:buSzTx/>
              <a:tabLst/>
            </a:pPr>
            <a:r>
              <a:rPr lang="en-US" b="1" dirty="0"/>
              <a:t>Boven de 2,5 meter</a:t>
            </a:r>
          </a:p>
          <a:p>
            <a:pPr marR="0" algn="l" defTabSz="2438337" rtl="0" fontAlgn="auto" latinLnBrk="0" hangingPunct="0">
              <a:lnSpc>
                <a:spcPct val="100000"/>
              </a:lnSpc>
              <a:spcBef>
                <a:spcPts val="0"/>
              </a:spcBef>
              <a:spcAft>
                <a:spcPts val="0"/>
              </a:spcAft>
              <a:buClrTx/>
              <a:buSzTx/>
              <a:tabLst/>
            </a:pPr>
            <a:endParaRPr lang="en-US" b="1" dirty="0"/>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dirty="0"/>
              <a:t>22% </a:t>
            </a:r>
            <a:r>
              <a:rPr lang="en-US" dirty="0" err="1"/>
              <a:t>gebeurt</a:t>
            </a:r>
            <a:r>
              <a:rPr lang="en-US" dirty="0"/>
              <a:t> </a:t>
            </a:r>
            <a:r>
              <a:rPr lang="en-US" dirty="0" err="1"/>
              <a:t>boven</a:t>
            </a:r>
            <a:r>
              <a:rPr lang="en-US" dirty="0"/>
              <a:t> de 2,5 meter</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dirty="0"/>
              <a:t>38% </a:t>
            </a:r>
            <a:r>
              <a:rPr lang="en-US" dirty="0" err="1"/>
              <a:t>hiervan</a:t>
            </a:r>
            <a:r>
              <a:rPr lang="en-US" dirty="0"/>
              <a:t> </a:t>
            </a:r>
            <a:r>
              <a:rPr lang="en-US" dirty="0" err="1"/>
              <a:t>valt</a:t>
            </a:r>
            <a:r>
              <a:rPr lang="en-US" dirty="0"/>
              <a:t> van </a:t>
            </a:r>
            <a:r>
              <a:rPr lang="en-US" dirty="0" err="1"/>
              <a:t>een</a:t>
            </a:r>
            <a:r>
              <a:rPr lang="en-US" dirty="0"/>
              <a:t> </a:t>
            </a:r>
            <a:r>
              <a:rPr lang="en-US" dirty="0" err="1"/>
              <a:t>steiger</a:t>
            </a:r>
            <a:endParaRPr lang="en-US" dirty="0"/>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FFFFFF"/>
                </a:solidFill>
                <a:effectLst/>
                <a:uFillTx/>
                <a:latin typeface="+mj-lt"/>
                <a:ea typeface="+mj-ea"/>
                <a:cs typeface="+mj-cs"/>
                <a:sym typeface="Helvetica Neue"/>
              </a:rPr>
              <a:t>31%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valt</a:t>
            </a:r>
            <a:r>
              <a:rPr kumimoji="0" lang="en-US" sz="2400" b="0" i="0" u="none" strike="noStrike" cap="none" spc="0" normalizeH="0" baseline="0" dirty="0">
                <a:ln>
                  <a:noFill/>
                </a:ln>
                <a:solidFill>
                  <a:srgbClr val="FFFFFF"/>
                </a:solidFill>
                <a:effectLst/>
                <a:uFillTx/>
                <a:latin typeface="+mj-lt"/>
                <a:ea typeface="+mj-ea"/>
                <a:cs typeface="+mj-cs"/>
                <a:sym typeface="Helvetica Neue"/>
              </a:rPr>
              <a:t> van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een</a:t>
            </a:r>
            <a:r>
              <a:rPr kumimoji="0" lang="en-US" sz="2400" b="0" i="0" u="none" strike="noStrike" cap="none" spc="0" normalizeH="0" baseline="0" dirty="0">
                <a:ln>
                  <a:noFill/>
                </a:ln>
                <a:solidFill>
                  <a:srgbClr val="FFFFFF"/>
                </a:solidFill>
                <a:effectLst/>
                <a:uFillTx/>
                <a:latin typeface="+mj-lt"/>
                <a:ea typeface="+mj-ea"/>
                <a:cs typeface="+mj-cs"/>
                <a:sym typeface="Helvetica Neue"/>
              </a:rPr>
              <a:t> dak,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vloer</a:t>
            </a:r>
            <a:r>
              <a:rPr kumimoji="0" lang="en-US" sz="2400" b="0" i="0" u="none" strike="noStrike" cap="none" spc="0" normalizeH="0" baseline="0" dirty="0">
                <a:ln>
                  <a:noFill/>
                </a:ln>
                <a:solidFill>
                  <a:srgbClr val="FFFFFF"/>
                </a:solidFill>
                <a:effectLst/>
                <a:uFillTx/>
                <a:latin typeface="+mj-lt"/>
                <a:ea typeface="+mj-ea"/>
                <a:cs typeface="+mj-cs"/>
                <a:sym typeface="Helvetica Neue"/>
              </a:rPr>
              <a:t> of platform</a:t>
            </a: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lang="en-US" dirty="0"/>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r>
              <a:rPr kumimoji="0" lang="en-US" sz="2400" b="0" i="1" u="none" strike="noStrike" cap="none" spc="0" normalizeH="0" baseline="0" dirty="0">
                <a:ln>
                  <a:noFill/>
                </a:ln>
                <a:solidFill>
                  <a:srgbClr val="FFFFFF"/>
                </a:solidFill>
                <a:effectLst/>
                <a:uFillTx/>
                <a:latin typeface="+mj-lt"/>
                <a:ea typeface="+mj-ea"/>
                <a:cs typeface="+mj-cs"/>
                <a:sym typeface="Helvetica Neue"/>
              </a:rPr>
              <a:t>(data </a:t>
            </a:r>
            <a:r>
              <a:rPr kumimoji="0" lang="en-US" sz="2400" b="0" i="1" u="none" strike="noStrike" cap="none" spc="0" normalizeH="0" baseline="0" dirty="0" err="1">
                <a:ln>
                  <a:noFill/>
                </a:ln>
                <a:solidFill>
                  <a:srgbClr val="FFFFFF"/>
                </a:solidFill>
                <a:effectLst/>
                <a:uFillTx/>
                <a:latin typeface="+mj-lt"/>
                <a:ea typeface="+mj-ea"/>
                <a:cs typeface="+mj-cs"/>
                <a:sym typeface="Helvetica Neue"/>
              </a:rPr>
              <a:t>opgehaald</a:t>
            </a:r>
            <a:r>
              <a:rPr kumimoji="0" lang="en-US" sz="2400" b="0" i="1" u="none" strike="noStrike" cap="none" spc="0" normalizeH="0" baseline="0" dirty="0">
                <a:ln>
                  <a:noFill/>
                </a:ln>
                <a:solidFill>
                  <a:srgbClr val="FFFFFF"/>
                </a:solidFill>
                <a:effectLst/>
                <a:uFillTx/>
                <a:latin typeface="+mj-lt"/>
                <a:ea typeface="+mj-ea"/>
                <a:cs typeface="+mj-cs"/>
                <a:sym typeface="Helvetica Neue"/>
              </a:rPr>
              <a:t> </a:t>
            </a:r>
            <a:r>
              <a:rPr kumimoji="0" lang="en-US" sz="2400" b="0" i="1" u="none" strike="noStrike" cap="none" spc="0" normalizeH="0" baseline="0" dirty="0" err="1">
                <a:ln>
                  <a:noFill/>
                </a:ln>
                <a:solidFill>
                  <a:srgbClr val="FFFFFF"/>
                </a:solidFill>
                <a:effectLst/>
                <a:uFillTx/>
                <a:latin typeface="+mj-lt"/>
                <a:ea typeface="+mj-ea"/>
                <a:cs typeface="+mj-cs"/>
                <a:sym typeface="Helvetica Neue"/>
              </a:rPr>
              <a:t>bij</a:t>
            </a:r>
            <a:r>
              <a:rPr kumimoji="0" lang="en-US" sz="2400" b="0" i="1" u="none" strike="noStrike" cap="none" spc="0" normalizeH="0" baseline="0" dirty="0">
                <a:ln>
                  <a:noFill/>
                </a:ln>
                <a:solidFill>
                  <a:srgbClr val="FFFFFF"/>
                </a:solidFill>
                <a:effectLst/>
                <a:uFillTx/>
                <a:latin typeface="+mj-lt"/>
                <a:ea typeface="+mj-ea"/>
                <a:cs typeface="+mj-cs"/>
                <a:sym typeface="Helvetica Neue"/>
              </a:rPr>
              <a:t> </a:t>
            </a:r>
            <a:r>
              <a:rPr kumimoji="0" lang="en-US" sz="2400" b="0" i="1" u="none" strike="noStrike" cap="none" spc="0" normalizeH="0" baseline="0" dirty="0" err="1">
                <a:ln>
                  <a:noFill/>
                </a:ln>
                <a:solidFill>
                  <a:srgbClr val="FFFFFF"/>
                </a:solidFill>
                <a:effectLst/>
                <a:uFillTx/>
                <a:latin typeface="+mj-lt"/>
                <a:ea typeface="+mj-ea"/>
                <a:cs typeface="+mj-cs"/>
                <a:sym typeface="Helvetica Neue"/>
              </a:rPr>
              <a:t>ondertekenaars</a:t>
            </a:r>
            <a:r>
              <a:rPr kumimoji="0" lang="en-US" sz="2400" b="0" i="1" u="none" strike="noStrike" cap="none" spc="0" normalizeH="0" baseline="0" dirty="0">
                <a:ln>
                  <a:noFill/>
                </a:ln>
                <a:solidFill>
                  <a:srgbClr val="FFFFFF"/>
                </a:solidFill>
                <a:effectLst/>
                <a:uFillTx/>
                <a:latin typeface="+mj-lt"/>
                <a:ea typeface="+mj-ea"/>
                <a:cs typeface="+mj-cs"/>
                <a:sym typeface="Helvetica Neue"/>
              </a:rPr>
              <a:t> GCVB)</a:t>
            </a: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p:txBody>
      </p:sp>
    </p:spTree>
    <p:extLst>
      <p:ext uri="{BB962C8B-B14F-4D97-AF65-F5344CB8AC3E}">
        <p14:creationId xmlns:p14="http://schemas.microsoft.com/office/powerpoint/2010/main" val="41688812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3778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GCVB Pres-06.png" descr="GCVB Pres-06.png"/>
          <p:cNvPicPr>
            <a:picLocks noChangeAspect="1"/>
          </p:cNvPicPr>
          <p:nvPr/>
        </p:nvPicPr>
        <p:blipFill>
          <a:blip r:embed="rId3"/>
          <a:stretch>
            <a:fillRect/>
          </a:stretch>
        </p:blipFill>
        <p:spPr>
          <a:xfrm>
            <a:off x="2369" y="-15499"/>
            <a:ext cx="24379262" cy="13716001"/>
          </a:xfrm>
          <a:prstGeom prst="rect">
            <a:avLst/>
          </a:prstGeom>
          <a:ln w="12700">
            <a:miter lim="400000"/>
          </a:ln>
        </p:spPr>
      </p:pic>
      <p:sp>
        <p:nvSpPr>
          <p:cNvPr id="2" name="Wat kan jij doen?">
            <a:extLst>
              <a:ext uri="{FF2B5EF4-FFF2-40B4-BE49-F238E27FC236}">
                <a16:creationId xmlns:a16="http://schemas.microsoft.com/office/drawing/2014/main" id="{49A61AA1-F2DA-1F67-41B4-D8311A35850D}"/>
              </a:ext>
            </a:extLst>
          </p:cNvPr>
          <p:cNvSpPr txBox="1"/>
          <p:nvPr/>
        </p:nvSpPr>
        <p:spPr>
          <a:xfrm>
            <a:off x="1689096" y="1617833"/>
            <a:ext cx="14643104" cy="1511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a:t>Wat </a:t>
            </a:r>
            <a:r>
              <a:rPr lang="en-US" dirty="0" err="1"/>
              <a:t>kan</a:t>
            </a:r>
            <a:r>
              <a:rPr lang="en-US" dirty="0"/>
              <a:t> </a:t>
            </a:r>
            <a:r>
              <a:rPr lang="en-US" dirty="0" err="1"/>
              <a:t>jij</a:t>
            </a:r>
            <a:r>
              <a:rPr lang="en-US" dirty="0"/>
              <a:t> </a:t>
            </a:r>
            <a:r>
              <a:rPr lang="en-US" dirty="0" err="1"/>
              <a:t>doen</a:t>
            </a:r>
            <a:r>
              <a:rPr lang="en-US" dirty="0"/>
              <a:t>?</a:t>
            </a:r>
            <a:endParaRPr dirty="0"/>
          </a:p>
        </p:txBody>
      </p:sp>
      <p:sp>
        <p:nvSpPr>
          <p:cNvPr id="3" name="Wat kan jij doen?">
            <a:extLst>
              <a:ext uri="{FF2B5EF4-FFF2-40B4-BE49-F238E27FC236}">
                <a16:creationId xmlns:a16="http://schemas.microsoft.com/office/drawing/2014/main" id="{7B64E342-7879-AE2B-713B-16A2347BA217}"/>
              </a:ext>
            </a:extLst>
          </p:cNvPr>
          <p:cNvSpPr txBox="1"/>
          <p:nvPr/>
        </p:nvSpPr>
        <p:spPr>
          <a:xfrm>
            <a:off x="1689096" y="2760833"/>
            <a:ext cx="14643104" cy="1511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a:solidFill>
                  <a:schemeClr val="tx1"/>
                </a:solidFill>
              </a:rPr>
              <a:t>Management &amp; </a:t>
            </a:r>
            <a:r>
              <a:rPr lang="en-US" sz="4000" dirty="0" err="1">
                <a:solidFill>
                  <a:schemeClr val="tx1"/>
                </a:solidFill>
              </a:rPr>
              <a:t>opdrachtgever</a:t>
            </a:r>
            <a:endParaRPr sz="4000" dirty="0">
              <a:solidFill>
                <a:schemeClr val="tx1"/>
              </a:solidFill>
            </a:endParaRPr>
          </a:p>
        </p:txBody>
      </p:sp>
      <p:sp>
        <p:nvSpPr>
          <p:cNvPr id="4" name="TextBox 3">
            <a:extLst>
              <a:ext uri="{FF2B5EF4-FFF2-40B4-BE49-F238E27FC236}">
                <a16:creationId xmlns:a16="http://schemas.microsoft.com/office/drawing/2014/main" id="{F80C8EA8-5111-FE82-4C39-DE6C7B72E95F}"/>
              </a:ext>
            </a:extLst>
          </p:cNvPr>
          <p:cNvSpPr txBox="1"/>
          <p:nvPr/>
        </p:nvSpPr>
        <p:spPr>
          <a:xfrm>
            <a:off x="1803400" y="4036173"/>
            <a:ext cx="1038860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err="1">
                <a:ln>
                  <a:noFill/>
                </a:ln>
                <a:solidFill>
                  <a:srgbClr val="FFFFFF"/>
                </a:solidFill>
                <a:effectLst/>
                <a:uFillTx/>
                <a:latin typeface="+mj-lt"/>
                <a:ea typeface="+mj-ea"/>
                <a:cs typeface="+mj-cs"/>
                <a:sym typeface="Helvetica Neue"/>
              </a:rPr>
              <a:t>Geef</a:t>
            </a:r>
            <a:r>
              <a:rPr kumimoji="0" lang="en-US" sz="2400" b="0" i="0" u="none" strike="noStrike" cap="none" spc="0" normalizeH="0" baseline="0" dirty="0">
                <a:ln>
                  <a:noFill/>
                </a:ln>
                <a:solidFill>
                  <a:srgbClr val="FFFFFF"/>
                </a:solidFill>
                <a:effectLst/>
                <a:uFillTx/>
                <a:latin typeface="+mj-lt"/>
                <a:ea typeface="+mj-ea"/>
                <a:cs typeface="+mj-cs"/>
                <a:sym typeface="Helvetica Neue"/>
              </a:rPr>
              <a:t> het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goede</a:t>
            </a:r>
            <a:r>
              <a:rPr kumimoji="0" lang="en-US" sz="2400" b="0" i="0" u="none" strike="noStrike" cap="none" spc="0" normalizeH="0" baseline="0" dirty="0">
                <a:ln>
                  <a:noFill/>
                </a:ln>
                <a:solidFill>
                  <a:srgbClr val="FFFFFF"/>
                </a:solidFill>
                <a:effectLst/>
                <a:uFillTx/>
                <a:latin typeface="+mj-lt"/>
                <a:ea typeface="+mj-ea"/>
                <a:cs typeface="+mj-cs"/>
                <a:sym typeface="Helvetica Neue"/>
              </a:rPr>
              <a:t> </a:t>
            </a:r>
            <a:r>
              <a:rPr kumimoji="0" lang="en-US" sz="2400" b="0" i="0" u="none" strike="noStrike" cap="none" spc="0" normalizeH="0" baseline="0" dirty="0" err="1">
                <a:ln>
                  <a:noFill/>
                </a:ln>
                <a:solidFill>
                  <a:srgbClr val="FFFFFF"/>
                </a:solidFill>
                <a:effectLst/>
                <a:uFillTx/>
                <a:latin typeface="+mj-lt"/>
                <a:ea typeface="+mj-ea"/>
                <a:cs typeface="+mj-cs"/>
                <a:sym typeface="Helvetica Neue"/>
              </a:rPr>
              <a:t>voorbeeld</a:t>
            </a: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dirty="0" err="1"/>
              <a:t>Creëer</a:t>
            </a:r>
            <a:r>
              <a:rPr lang="en-US" dirty="0"/>
              <a:t> </a:t>
            </a:r>
            <a:r>
              <a:rPr lang="en-US" dirty="0" err="1"/>
              <a:t>een</a:t>
            </a:r>
            <a:r>
              <a:rPr lang="en-US" dirty="0"/>
              <a:t> </a:t>
            </a:r>
            <a:r>
              <a:rPr lang="en-US" dirty="0" err="1"/>
              <a:t>veilige</a:t>
            </a:r>
            <a:r>
              <a:rPr lang="en-US" dirty="0"/>
              <a:t> </a:t>
            </a:r>
            <a:r>
              <a:rPr lang="en-US" dirty="0" err="1"/>
              <a:t>werkomgeving</a:t>
            </a:r>
            <a:endParaRPr lang="en-US" dirty="0"/>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lang="en-US" dirty="0"/>
          </a:p>
          <a:p>
            <a:pPr marL="342900" indent="-342900" algn="l">
              <a:buFont typeface="Arial" panose="020B0604020202020204" pitchFamily="34" charset="0"/>
              <a:buChar char="•"/>
            </a:pPr>
            <a:r>
              <a:rPr lang="en-US" dirty="0" err="1"/>
              <a:t>Medewerkers</a:t>
            </a:r>
            <a:r>
              <a:rPr lang="en-US" dirty="0"/>
              <a:t> </a:t>
            </a:r>
            <a:r>
              <a:rPr lang="en-US" dirty="0" err="1"/>
              <a:t>opleiden</a:t>
            </a: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US" dirty="0"/>
              <a:t>Wees </a:t>
            </a:r>
            <a:r>
              <a:rPr lang="en-US" dirty="0" err="1"/>
              <a:t>zichtbaar</a:t>
            </a:r>
            <a:r>
              <a:rPr lang="en-US" dirty="0"/>
              <a:t> </a:t>
            </a: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Neue"/>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t kan jij doen?">
            <a:extLst>
              <a:ext uri="{FF2B5EF4-FFF2-40B4-BE49-F238E27FC236}">
                <a16:creationId xmlns:a16="http://schemas.microsoft.com/office/drawing/2014/main" id="{79EB9505-BF02-553D-F568-F0D07277919A}"/>
              </a:ext>
            </a:extLst>
          </p:cNvPr>
          <p:cNvSpPr txBox="1"/>
          <p:nvPr/>
        </p:nvSpPr>
        <p:spPr>
          <a:xfrm>
            <a:off x="1689096" y="1617833"/>
            <a:ext cx="14643104" cy="1511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dirty="0" err="1"/>
              <a:t>Voorbeeld</a:t>
            </a:r>
            <a:endParaRPr dirty="0"/>
          </a:p>
        </p:txBody>
      </p:sp>
      <p:sp>
        <p:nvSpPr>
          <p:cNvPr id="3" name="Wat kan jij doen?">
            <a:extLst>
              <a:ext uri="{FF2B5EF4-FFF2-40B4-BE49-F238E27FC236}">
                <a16:creationId xmlns:a16="http://schemas.microsoft.com/office/drawing/2014/main" id="{6F490BD2-0820-8811-8F26-0482A0A57774}"/>
              </a:ext>
            </a:extLst>
          </p:cNvPr>
          <p:cNvSpPr txBox="1"/>
          <p:nvPr/>
        </p:nvSpPr>
        <p:spPr>
          <a:xfrm>
            <a:off x="1689096" y="2760833"/>
            <a:ext cx="14643104" cy="1511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r>
              <a:rPr lang="en-US" sz="4000" dirty="0">
                <a:solidFill>
                  <a:schemeClr val="tx1"/>
                </a:solidFill>
              </a:rPr>
              <a:t>[</a:t>
            </a:r>
            <a:r>
              <a:rPr lang="en-US" sz="4000" dirty="0" err="1">
                <a:solidFill>
                  <a:schemeClr val="tx1"/>
                </a:solidFill>
              </a:rPr>
              <a:t>Plaats</a:t>
            </a:r>
            <a:r>
              <a:rPr lang="en-US" sz="4000" dirty="0">
                <a:solidFill>
                  <a:schemeClr val="tx1"/>
                </a:solidFill>
              </a:rPr>
              <a:t> </a:t>
            </a:r>
            <a:r>
              <a:rPr lang="en-US" sz="4000" dirty="0" err="1">
                <a:solidFill>
                  <a:schemeClr val="tx1"/>
                </a:solidFill>
              </a:rPr>
              <a:t>hier</a:t>
            </a:r>
            <a:r>
              <a:rPr lang="en-US" sz="4000" dirty="0">
                <a:solidFill>
                  <a:schemeClr val="tx1"/>
                </a:solidFill>
              </a:rPr>
              <a:t> de </a:t>
            </a:r>
            <a:r>
              <a:rPr lang="en-US" sz="4000" dirty="0" err="1">
                <a:solidFill>
                  <a:schemeClr val="tx1"/>
                </a:solidFill>
              </a:rPr>
              <a:t>titel</a:t>
            </a:r>
            <a:r>
              <a:rPr lang="en-US" sz="4000" dirty="0">
                <a:solidFill>
                  <a:schemeClr val="tx1"/>
                </a:solidFill>
              </a:rPr>
              <a:t> van </a:t>
            </a:r>
            <a:r>
              <a:rPr lang="en-US" sz="4000" dirty="0" err="1">
                <a:solidFill>
                  <a:schemeClr val="tx1"/>
                </a:solidFill>
              </a:rPr>
              <a:t>dit</a:t>
            </a:r>
            <a:r>
              <a:rPr lang="en-US" sz="4000" dirty="0">
                <a:solidFill>
                  <a:schemeClr val="tx1"/>
                </a:solidFill>
              </a:rPr>
              <a:t> </a:t>
            </a:r>
            <a:r>
              <a:rPr lang="en-US" sz="4000" dirty="0" err="1">
                <a:solidFill>
                  <a:schemeClr val="tx1"/>
                </a:solidFill>
              </a:rPr>
              <a:t>voorbeeld</a:t>
            </a:r>
            <a:r>
              <a:rPr lang="en-US" sz="4000" dirty="0">
                <a:solidFill>
                  <a:schemeClr val="tx1"/>
                </a:solidFill>
              </a:rPr>
              <a:t>]</a:t>
            </a:r>
            <a:endParaRPr sz="4000" dirty="0">
              <a:solidFill>
                <a:schemeClr val="tx1"/>
              </a:solidFill>
            </a:endParaRPr>
          </a:p>
        </p:txBody>
      </p:sp>
      <p:sp>
        <p:nvSpPr>
          <p:cNvPr id="4" name="TextBox 3">
            <a:extLst>
              <a:ext uri="{FF2B5EF4-FFF2-40B4-BE49-F238E27FC236}">
                <a16:creationId xmlns:a16="http://schemas.microsoft.com/office/drawing/2014/main" id="{6E273EDB-F8E4-F86F-67A2-5186E7C32512}"/>
              </a:ext>
            </a:extLst>
          </p:cNvPr>
          <p:cNvSpPr txBox="1"/>
          <p:nvPr/>
        </p:nvSpPr>
        <p:spPr>
          <a:xfrm>
            <a:off x="1803400" y="4036173"/>
            <a:ext cx="1038860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NL" sz="2400" b="1" i="0" u="none" strike="noStrike" cap="none" spc="0" normalizeH="0" baseline="0" dirty="0">
                <a:ln>
                  <a:noFill/>
                </a:ln>
                <a:solidFill>
                  <a:srgbClr val="FFFFFF"/>
                </a:solidFill>
                <a:effectLst/>
                <a:uFillTx/>
                <a:latin typeface="+mj-lt"/>
                <a:ea typeface="+mj-ea"/>
                <a:cs typeface="+mj-cs"/>
                <a:sym typeface="Helvetica Neue"/>
              </a:rPr>
              <a:t>Wat is er gebeurd?</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NL" dirty="0"/>
              <a:t>...</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NL" dirty="0"/>
              <a:t>...</a:t>
            </a:r>
          </a:p>
          <a:p>
            <a:pPr marL="342900" marR="0" indent="-342900" algn="l" defTabSz="2438337" rtl="0" fontAlgn="auto" latinLnBrk="0" hangingPunct="0">
              <a:lnSpc>
                <a:spcPct val="100000"/>
              </a:lnSpc>
              <a:spcBef>
                <a:spcPts val="0"/>
              </a:spcBef>
              <a:spcAft>
                <a:spcPts val="0"/>
              </a:spcAft>
              <a:buClrTx/>
              <a:buSzTx/>
              <a:buFontTx/>
              <a:buChar char="-"/>
              <a:tabLst/>
            </a:pPr>
            <a:endParaRPr kumimoji="0" lang="en-NL" sz="2400" b="0" i="0" u="none" strike="noStrike" cap="none" spc="0" normalizeH="0" baseline="0" dirty="0">
              <a:ln>
                <a:noFill/>
              </a:ln>
              <a:solidFill>
                <a:srgbClr val="FFFFFF"/>
              </a:solidFill>
              <a:effectLst/>
              <a:uFillTx/>
              <a:latin typeface="+mj-lt"/>
              <a:ea typeface="+mj-ea"/>
              <a:cs typeface="+mj-cs"/>
              <a:sym typeface="Helvetica Neue"/>
            </a:endParaRPr>
          </a:p>
          <a:p>
            <a:pPr marR="0" algn="l" defTabSz="2438337" rtl="0" fontAlgn="auto" latinLnBrk="0" hangingPunct="0">
              <a:lnSpc>
                <a:spcPct val="100000"/>
              </a:lnSpc>
              <a:spcBef>
                <a:spcPts val="0"/>
              </a:spcBef>
              <a:spcAft>
                <a:spcPts val="0"/>
              </a:spcAft>
              <a:buClrTx/>
              <a:buSzTx/>
              <a:tabLst/>
            </a:pPr>
            <a:r>
              <a:rPr lang="en-NL" b="1" dirty="0"/>
              <a:t>Wat waren de gevolgen?</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NL" dirty="0"/>
              <a:t>...</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a:t>
            </a:r>
          </a:p>
          <a:p>
            <a:pPr marL="342900" marR="0" indent="-342900" algn="l" defTabSz="2438337" rtl="0" fontAlgn="auto" latinLnBrk="0" hangingPunct="0">
              <a:lnSpc>
                <a:spcPct val="100000"/>
              </a:lnSpc>
              <a:spcBef>
                <a:spcPts val="0"/>
              </a:spcBef>
              <a:spcAft>
                <a:spcPts val="0"/>
              </a:spcAft>
              <a:buClrTx/>
              <a:buSzTx/>
              <a:buFontTx/>
              <a:buChar char="-"/>
              <a:tabLst/>
            </a:pPr>
            <a:endParaRPr lang="en-NL" dirty="0"/>
          </a:p>
          <a:p>
            <a:pPr marR="0" algn="l" defTabSz="2438337" rtl="0" fontAlgn="auto" latinLnBrk="0" hangingPunct="0">
              <a:lnSpc>
                <a:spcPct val="100000"/>
              </a:lnSpc>
              <a:spcBef>
                <a:spcPts val="0"/>
              </a:spcBef>
              <a:spcAft>
                <a:spcPts val="0"/>
              </a:spcAft>
              <a:buClrTx/>
              <a:buSzTx/>
              <a:tabLst/>
            </a:pPr>
            <a:r>
              <a:rPr kumimoji="0" lang="en-NL" sz="2400" b="1" i="0" u="none" strike="noStrike" cap="none" spc="0" normalizeH="0" baseline="0" dirty="0">
                <a:ln>
                  <a:noFill/>
                </a:ln>
                <a:solidFill>
                  <a:srgbClr val="FFFFFF"/>
                </a:solidFill>
                <a:effectLst/>
                <a:uFillTx/>
                <a:latin typeface="+mj-lt"/>
                <a:ea typeface="+mj-ea"/>
                <a:cs typeface="+mj-cs"/>
                <a:sym typeface="Helvetica Neue"/>
              </a:rPr>
              <a:t>Wat waren de oorzaken?</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NL" dirty="0"/>
              <a:t>...</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kumimoji="0" lang="en-NL" sz="2400" b="0" i="0" u="none" strike="noStrike" cap="none" spc="0" normalizeH="0" baseline="0" dirty="0">
                <a:ln>
                  <a:noFill/>
                </a:ln>
                <a:solidFill>
                  <a:srgbClr val="FFFFFF"/>
                </a:solidFill>
                <a:effectLst/>
                <a:uFillTx/>
                <a:latin typeface="+mj-lt"/>
                <a:ea typeface="+mj-ea"/>
                <a:cs typeface="+mj-cs"/>
                <a:sym typeface="Helvetica Neue"/>
              </a:rPr>
              <a:t>...</a:t>
            </a:r>
          </a:p>
          <a:p>
            <a:pPr marL="342900" marR="0" indent="-342900" algn="l" defTabSz="2438337" rtl="0" fontAlgn="auto" latinLnBrk="0" hangingPunct="0">
              <a:lnSpc>
                <a:spcPct val="100000"/>
              </a:lnSpc>
              <a:spcBef>
                <a:spcPts val="0"/>
              </a:spcBef>
              <a:spcAft>
                <a:spcPts val="0"/>
              </a:spcAft>
              <a:buClrTx/>
              <a:buSzTx/>
              <a:buFont typeface="Arial" panose="020B0604020202020204" pitchFamily="34" charset="0"/>
              <a:buChar char="•"/>
              <a:tabLst/>
            </a:pPr>
            <a:r>
              <a:rPr lang="en-NL" dirty="0"/>
              <a:t>...</a:t>
            </a:r>
            <a:endParaRPr kumimoji="0" lang="en-NL" sz="2400" b="0" i="0" u="none" strike="noStrike" cap="none" spc="0" normalizeH="0" baseline="0" dirty="0">
              <a:ln>
                <a:noFill/>
              </a:ln>
              <a:solidFill>
                <a:srgbClr val="FFFFFF"/>
              </a:solidFill>
              <a:effectLst/>
              <a:uFillTx/>
              <a:latin typeface="+mj-lt"/>
              <a:ea typeface="+mj-ea"/>
              <a:cs typeface="+mj-cs"/>
              <a:sym typeface="Helvetica Neue"/>
            </a:endParaRPr>
          </a:p>
          <a:p>
            <a:pPr marL="0" marR="0" indent="0" algn="l" defTabSz="2438337" rtl="0" fontAlgn="auto" latinLnBrk="0" hangingPunct="0">
              <a:lnSpc>
                <a:spcPct val="100000"/>
              </a:lnSpc>
              <a:spcBef>
                <a:spcPts val="0"/>
              </a:spcBef>
              <a:spcAft>
                <a:spcPts val="0"/>
              </a:spcAft>
              <a:buClrTx/>
              <a:buSzTx/>
              <a:buFontTx/>
              <a:buNone/>
              <a:tabLst/>
            </a:pPr>
            <a:endParaRPr kumimoji="0" lang="en-NL" sz="2400" b="0" i="0" u="none" strike="noStrike" cap="none" spc="0" normalizeH="0" baseline="0" dirty="0">
              <a:ln>
                <a:noFill/>
              </a:ln>
              <a:solidFill>
                <a:srgbClr val="FFFFFF"/>
              </a:solidFill>
              <a:effectLst/>
              <a:uFillTx/>
              <a:latin typeface="+mj-lt"/>
              <a:ea typeface="+mj-ea"/>
              <a:cs typeface="+mj-cs"/>
              <a:sym typeface="Helvetica Neue"/>
            </a:endParaRPr>
          </a:p>
        </p:txBody>
      </p:sp>
      <p:sp>
        <p:nvSpPr>
          <p:cNvPr id="5" name="Rectangle 4">
            <a:extLst>
              <a:ext uri="{FF2B5EF4-FFF2-40B4-BE49-F238E27FC236}">
                <a16:creationId xmlns:a16="http://schemas.microsoft.com/office/drawing/2014/main" id="{D3CB6862-C447-2A0A-5CC8-5C9AE9EBF181}"/>
              </a:ext>
            </a:extLst>
          </p:cNvPr>
          <p:cNvSpPr/>
          <p:nvPr/>
        </p:nvSpPr>
        <p:spPr>
          <a:xfrm>
            <a:off x="12192000" y="3335432"/>
            <a:ext cx="9946888" cy="7971904"/>
          </a:xfrm>
          <a:prstGeom prst="rect">
            <a:avLst/>
          </a:prstGeom>
          <a:noFill/>
          <a:ln w="25400" cap="flat">
            <a:solidFill>
              <a:schemeClr val="tx1">
                <a:alpha val="19768"/>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NL" sz="2400" b="0" i="0" u="none" strike="noStrike" cap="none" spc="0" normalizeH="0" baseline="0">
              <a:ln>
                <a:noFill/>
              </a:ln>
              <a:effectLst/>
              <a:uFillTx/>
              <a:latin typeface="+mj-lt"/>
              <a:ea typeface="+mj-ea"/>
              <a:cs typeface="+mj-cs"/>
              <a:sym typeface="Helvetica Neue"/>
            </a:endParaRPr>
          </a:p>
        </p:txBody>
      </p:sp>
      <p:sp>
        <p:nvSpPr>
          <p:cNvPr id="7" name="Wat kan jij doen?">
            <a:extLst>
              <a:ext uri="{FF2B5EF4-FFF2-40B4-BE49-F238E27FC236}">
                <a16:creationId xmlns:a16="http://schemas.microsoft.com/office/drawing/2014/main" id="{80EF4995-5D31-E32C-2FFF-521DEC65AA31}"/>
              </a:ext>
            </a:extLst>
          </p:cNvPr>
          <p:cNvSpPr txBox="1"/>
          <p:nvPr/>
        </p:nvSpPr>
        <p:spPr>
          <a:xfrm>
            <a:off x="12969641" y="7034084"/>
            <a:ext cx="8391606" cy="1511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80000"/>
              </a:lnSpc>
              <a:defRPr sz="8000" spc="-200">
                <a:solidFill>
                  <a:srgbClr val="000000"/>
                </a:solidFill>
                <a:latin typeface="Fuse-Bold"/>
                <a:ea typeface="Fuse-Bold"/>
                <a:cs typeface="Fuse-Bold"/>
                <a:sym typeface="Fuse-Bold"/>
              </a:defRPr>
            </a:lvl1pPr>
          </a:lstStyle>
          <a:p>
            <a:pPr algn="ctr"/>
            <a:r>
              <a:rPr lang="en-US" sz="4000" dirty="0">
                <a:solidFill>
                  <a:schemeClr val="tx1"/>
                </a:solidFill>
              </a:rPr>
              <a:t>[</a:t>
            </a:r>
            <a:r>
              <a:rPr lang="en-US" sz="4000" dirty="0" err="1">
                <a:solidFill>
                  <a:schemeClr val="tx1"/>
                </a:solidFill>
              </a:rPr>
              <a:t>Plaats</a:t>
            </a:r>
            <a:r>
              <a:rPr lang="en-US" sz="4000" dirty="0">
                <a:solidFill>
                  <a:schemeClr val="tx1"/>
                </a:solidFill>
              </a:rPr>
              <a:t> </a:t>
            </a:r>
            <a:r>
              <a:rPr lang="en-US" sz="4000" dirty="0" err="1">
                <a:solidFill>
                  <a:schemeClr val="tx1"/>
                </a:solidFill>
              </a:rPr>
              <a:t>hier</a:t>
            </a:r>
            <a:r>
              <a:rPr lang="en-US" sz="4000" dirty="0">
                <a:solidFill>
                  <a:schemeClr val="tx1"/>
                </a:solidFill>
              </a:rPr>
              <a:t> de </a:t>
            </a:r>
            <a:r>
              <a:rPr lang="en-US" sz="4000" dirty="0" err="1">
                <a:solidFill>
                  <a:schemeClr val="tx1"/>
                </a:solidFill>
              </a:rPr>
              <a:t>foto</a:t>
            </a:r>
            <a:r>
              <a:rPr lang="en-US" sz="4000" dirty="0">
                <a:solidFill>
                  <a:schemeClr val="tx1"/>
                </a:solidFill>
              </a:rPr>
              <a:t> van </a:t>
            </a:r>
            <a:r>
              <a:rPr lang="en-US" sz="4000" dirty="0" err="1">
                <a:solidFill>
                  <a:schemeClr val="tx1"/>
                </a:solidFill>
              </a:rPr>
              <a:t>dit</a:t>
            </a:r>
            <a:r>
              <a:rPr lang="en-US" sz="4000" dirty="0">
                <a:solidFill>
                  <a:schemeClr val="tx1"/>
                </a:solidFill>
              </a:rPr>
              <a:t> </a:t>
            </a:r>
            <a:r>
              <a:rPr lang="en-US" sz="4000" dirty="0" err="1">
                <a:solidFill>
                  <a:schemeClr val="tx1"/>
                </a:solidFill>
              </a:rPr>
              <a:t>voorbeeld</a:t>
            </a:r>
            <a:r>
              <a:rPr lang="en-US" sz="4000" dirty="0">
                <a:solidFill>
                  <a:schemeClr val="tx1"/>
                </a:solidFill>
              </a:rPr>
              <a:t>]</a:t>
            </a:r>
            <a:endParaRPr sz="4000" dirty="0">
              <a:solidFill>
                <a:schemeClr val="tx1"/>
              </a:solidFill>
            </a:endParaRPr>
          </a:p>
        </p:txBody>
      </p:sp>
    </p:spTree>
    <p:extLst>
      <p:ext uri="{BB962C8B-B14F-4D97-AF65-F5344CB8AC3E}">
        <p14:creationId xmlns:p14="http://schemas.microsoft.com/office/powerpoint/2010/main" val="28273224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anrijdgevaar reduceren">
            <a:extLst>
              <a:ext uri="{FF2B5EF4-FFF2-40B4-BE49-F238E27FC236}">
                <a16:creationId xmlns:a16="http://schemas.microsoft.com/office/drawing/2014/main" id="{7EAF7AE3-E8D5-9728-7451-1E4326CAFE61}"/>
              </a:ext>
            </a:extLst>
          </p:cNvPr>
          <p:cNvSpPr txBox="1"/>
          <p:nvPr/>
        </p:nvSpPr>
        <p:spPr>
          <a:xfrm>
            <a:off x="1206496" y="3246821"/>
            <a:ext cx="9639304" cy="1869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11000" spc="-300">
                <a:solidFill>
                  <a:srgbClr val="000000"/>
                </a:solidFill>
                <a:latin typeface="Fuse-Bold"/>
                <a:ea typeface="Fuse-Bold"/>
                <a:cs typeface="Fuse-Bold"/>
                <a:sym typeface="Fuse-Bold"/>
              </a:defRPr>
            </a:lvl1pPr>
          </a:lstStyle>
          <a:p>
            <a:r>
              <a:rPr lang="en-US" dirty="0" err="1">
                <a:solidFill>
                  <a:schemeClr val="tx1"/>
                </a:solidFill>
              </a:rPr>
              <a:t>Dankjewel</a:t>
            </a:r>
            <a:r>
              <a:rPr lang="en-US" dirty="0">
                <a:solidFill>
                  <a:schemeClr val="tx1"/>
                </a:solidFill>
              </a:rPr>
              <a:t>!</a:t>
            </a:r>
            <a:endParaRPr dirty="0">
              <a:solidFill>
                <a:schemeClr val="tx1"/>
              </a:solidFill>
            </a:endParaRPr>
          </a:p>
        </p:txBody>
      </p:sp>
      <p:sp>
        <p:nvSpPr>
          <p:cNvPr id="3" name="Wat kan jij doen?">
            <a:extLst>
              <a:ext uri="{FF2B5EF4-FFF2-40B4-BE49-F238E27FC236}">
                <a16:creationId xmlns:a16="http://schemas.microsoft.com/office/drawing/2014/main" id="{7B3FFE8F-3812-9C6F-F292-01EEC9325FA4}"/>
              </a:ext>
            </a:extLst>
          </p:cNvPr>
          <p:cNvSpPr txBox="1"/>
          <p:nvPr/>
        </p:nvSpPr>
        <p:spPr>
          <a:xfrm>
            <a:off x="1206496" y="4571184"/>
            <a:ext cx="10299704" cy="1089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11000" spc="-300">
                <a:latin typeface="Fuse-Bold"/>
                <a:ea typeface="Fuse-Bold"/>
                <a:cs typeface="Fuse-Bold"/>
                <a:sym typeface="Fuse-Bold"/>
              </a:defRPr>
            </a:lvl1pPr>
          </a:lstStyle>
          <a:p>
            <a:r>
              <a:rPr lang="en-US" sz="4000" dirty="0" err="1">
                <a:solidFill>
                  <a:srgbClr val="44B7CB"/>
                </a:solidFill>
              </a:rPr>
              <a:t>Vallen</a:t>
            </a:r>
            <a:r>
              <a:rPr lang="en-US" sz="4000" dirty="0">
                <a:solidFill>
                  <a:srgbClr val="44B7CB"/>
                </a:solidFill>
              </a:rPr>
              <a:t> van </a:t>
            </a:r>
            <a:r>
              <a:rPr lang="en-US" sz="4000" dirty="0" err="1">
                <a:solidFill>
                  <a:srgbClr val="44B7CB"/>
                </a:solidFill>
              </a:rPr>
              <a:t>hoogte</a:t>
            </a:r>
            <a:endParaRPr sz="4000" dirty="0">
              <a:solidFill>
                <a:srgbClr val="44B7CB"/>
              </a:solidFill>
            </a:endParaRPr>
          </a:p>
        </p:txBody>
      </p:sp>
      <p:sp>
        <p:nvSpPr>
          <p:cNvPr id="4" name="Wat kan jij doen?">
            <a:extLst>
              <a:ext uri="{FF2B5EF4-FFF2-40B4-BE49-F238E27FC236}">
                <a16:creationId xmlns:a16="http://schemas.microsoft.com/office/drawing/2014/main" id="{20203AE4-D923-CDC3-77CE-7218E16F9613}"/>
              </a:ext>
            </a:extLst>
          </p:cNvPr>
          <p:cNvSpPr txBox="1"/>
          <p:nvPr/>
        </p:nvSpPr>
        <p:spPr>
          <a:xfrm>
            <a:off x="1206496" y="11986571"/>
            <a:ext cx="18527628" cy="1089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80000"/>
              </a:lnSpc>
              <a:defRPr sz="11000" spc="-300">
                <a:latin typeface="Fuse-Bold"/>
                <a:ea typeface="Fuse-Bold"/>
                <a:cs typeface="Fuse-Bold"/>
                <a:sym typeface="Fuse-Bold"/>
              </a:defRPr>
            </a:lvl1pPr>
          </a:lstStyle>
          <a:p>
            <a:r>
              <a:rPr lang="en-US" sz="3600" dirty="0">
                <a:solidFill>
                  <a:schemeClr val="tx1"/>
                </a:solidFill>
                <a:latin typeface="Fuse Light" pitchFamily="2" charset="77"/>
              </a:rPr>
              <a:t>Datum</a:t>
            </a:r>
            <a:endParaRPr sz="3600" dirty="0">
              <a:solidFill>
                <a:schemeClr val="tx1"/>
              </a:solidFill>
              <a:latin typeface="Fuse Light" pitchFamily="2" charset="77"/>
            </a:endParaRPr>
          </a:p>
        </p:txBody>
      </p:sp>
    </p:spTree>
    <p:extLst>
      <p:ext uri="{BB962C8B-B14F-4D97-AF65-F5344CB8AC3E}">
        <p14:creationId xmlns:p14="http://schemas.microsoft.com/office/powerpoint/2010/main" val="3420934983"/>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4059A4"/>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538</TotalTime>
  <Words>929</Words>
  <Application>Microsoft Macintosh PowerPoint</Application>
  <PresentationFormat>Custom</PresentationFormat>
  <Paragraphs>173</Paragraphs>
  <Slides>23</Slides>
  <Notes>9</Notes>
  <HiddenSlides>14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Cambria</vt:lpstr>
      <vt:lpstr>Fuse Light</vt:lpstr>
      <vt:lpstr>Fuse-Bold</vt:lpstr>
      <vt:lpstr>Fuse-Light</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Opzeeland, Anton van (PPO)</dc:creator>
  <cp:lastModifiedBy>Lianne H</cp:lastModifiedBy>
  <cp:revision>22</cp:revision>
  <dcterms:modified xsi:type="dcterms:W3CDTF">2023-04-18T13:10:25Z</dcterms:modified>
</cp:coreProperties>
</file>