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07" r:id="rId2"/>
    <p:sldId id="292" r:id="rId3"/>
    <p:sldId id="293" r:id="rId4"/>
    <p:sldId id="306" r:id="rId5"/>
    <p:sldId id="278" r:id="rId6"/>
    <p:sldId id="287" r:id="rId7"/>
    <p:sldId id="297" r:id="rId8"/>
    <p:sldId id="305" r:id="rId9"/>
    <p:sldId id="298" r:id="rId10"/>
    <p:sldId id="299" r:id="rId11"/>
    <p:sldId id="308" r:id="rId12"/>
    <p:sldId id="289" r:id="rId13"/>
    <p:sldId id="301" r:id="rId14"/>
    <p:sldId id="303" r:id="rId15"/>
    <p:sldId id="304" r:id="rId16"/>
    <p:sldId id="302" r:id="rId17"/>
    <p:sldId id="282" r:id="rId18"/>
    <p:sldId id="281" r:id="rId19"/>
    <p:sldId id="280" r:id="rId20"/>
    <p:sldId id="260" r:id="rId21"/>
    <p:sldId id="291"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lvl9pPr>
  </p:defaultTextStyle>
  <p:extLst>
    <p:ext uri="{EFAFB233-063F-42B5-8137-9DF3F51BA10A}">
      <p15:sldGuideLst xmlns:p15="http://schemas.microsoft.com/office/powerpoint/2012/main">
        <p15:guide id="1" orient="horz" pos="4365" userDrawn="1">
          <p15:clr>
            <a:srgbClr val="A4A3A4"/>
          </p15:clr>
        </p15:guide>
        <p15:guide id="2" pos="76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668812-BA05-5DC8-A039-86ED95097FDB}" name="Dennis Bossenbroek" initials="DB" userId="S::dbossenbroek@Heijmans.nl::8737e560-2896-4212-b669-365954f51862" providerId="AD"/>
  <p188:author id="{6C9A4D37-7B9C-B525-1310-C11A217FC00F}" name="Lianne H" initials="LH" userId="eb0cec9ebda66095" providerId="Windows Live"/>
  <p188:author id="{9E7CCD5E-66B6-35DD-DEA9-E8BA4346B5FA}" name="Brands, Remko" initials="BR" userId="Brands, Remko" providerId="None"/>
  <p188:author id="{D366EEED-053A-055E-D776-6ACAC23E09F6}" name="Oostendorp, Max" initials="OM" userId="S::max.oostendorp@minbzk.nl::3b6c1ea8-9dc0-4d38-9baf-0b9ec37105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89E"/>
    <a:srgbClr val="000000"/>
    <a:srgbClr val="EDC701"/>
    <a:srgbClr val="EB6F4D"/>
    <a:srgbClr val="44B7CB"/>
    <a:srgbClr val="E56E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84314" autoAdjust="0"/>
  </p:normalViewPr>
  <p:slideViewPr>
    <p:cSldViewPr snapToGrid="0" snapToObjects="1" showGuides="1">
      <p:cViewPr varScale="1">
        <p:scale>
          <a:sx n="27" d="100"/>
          <a:sy n="27" d="100"/>
        </p:scale>
        <p:origin x="992" y="12"/>
      </p:cViewPr>
      <p:guideLst>
        <p:guide orient="horz" pos="4365"/>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1143000" y="685800"/>
            <a:ext cx="4572000" cy="3429000"/>
          </a:xfrm>
          <a:prstGeom prst="rect">
            <a:avLst/>
          </a:prstGeom>
        </p:spPr>
        <p:txBody>
          <a:bodyPr/>
          <a:lstStyle/>
          <a:p>
            <a:endParaRPr/>
          </a:p>
        </p:txBody>
      </p:sp>
      <p:sp>
        <p:nvSpPr>
          <p:cNvPr id="40" name="Shape 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028133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90421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a:t>Bekijk ook de aankomende richtlijn van KOMAT ‘Richtlijn Veilige Inzet Elektrisch Materieel’, waarin e.e.a. staat.</a:t>
            </a:r>
          </a:p>
        </p:txBody>
      </p:sp>
    </p:spTree>
    <p:extLst>
      <p:ext uri="{BB962C8B-B14F-4D97-AF65-F5344CB8AC3E}">
        <p14:creationId xmlns:p14="http://schemas.microsoft.com/office/powerpoint/2010/main" val="358220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i="1" dirty="0"/>
              <a:t>Gebruik deze slide om een voorbeeld toe te lichten. Zorg ervoor de de tekst op de slide beperkt blijft. Hieronder in de </a:t>
            </a:r>
            <a:r>
              <a:rPr lang="nl-NL" i="1" dirty="0" err="1"/>
              <a:t>presenternotes</a:t>
            </a:r>
            <a:r>
              <a:rPr lang="nl-NL" i="1" dirty="0"/>
              <a:t> kun je ze voor jezelf (of anderen) toelichten.</a:t>
            </a:r>
          </a:p>
          <a:p>
            <a:endParaRPr lang="nl-NL" i="1" dirty="0"/>
          </a:p>
        </p:txBody>
      </p:sp>
    </p:spTree>
    <p:extLst>
      <p:ext uri="{BB962C8B-B14F-4D97-AF65-F5344CB8AC3E}">
        <p14:creationId xmlns:p14="http://schemas.microsoft.com/office/powerpoint/2010/main" val="4165263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i="1" dirty="0"/>
              <a:t>Met deze vraag kun je het gesprek openen over dit risico. Pas de vraag aan naar waar jij op in wil zoomen. </a:t>
            </a:r>
          </a:p>
          <a:p>
            <a:endParaRPr lang="nl-NL" i="1" dirty="0"/>
          </a:p>
        </p:txBody>
      </p:sp>
    </p:spTree>
    <p:extLst>
      <p:ext uri="{BB962C8B-B14F-4D97-AF65-F5344CB8AC3E}">
        <p14:creationId xmlns:p14="http://schemas.microsoft.com/office/powerpoint/2010/main" val="1894813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1228108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endParaRPr dirty="0"/>
          </a:p>
          <a:p>
            <a:endParaRPr dirty="0"/>
          </a:p>
          <a:p>
            <a:endParaRPr dirty="0"/>
          </a:p>
          <a:p>
            <a:endParaRPr dirty="0"/>
          </a:p>
          <a:p>
            <a:endParaRPr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NL" sz="1800" i="1" dirty="0">
                <a:effectLst/>
                <a:latin typeface="Calibri" panose="020F0502020204030204" pitchFamily="34" charset="0"/>
                <a:ea typeface="Calibri" panose="020F0502020204030204" pitchFamily="34" charset="0"/>
                <a:cs typeface="Times New Roman" panose="02020603050405020304" pitchFamily="18" charset="0"/>
              </a:rPr>
              <a:t>Elektrische gevaren behoren volgens de ondertekenaars van de GCVB tot de top 5 gevaren in de branche.</a:t>
            </a:r>
            <a:r>
              <a:rPr lang="en-001" sz="1400" dirty="0">
                <a:effectLst/>
              </a:rPr>
              <a:t> </a:t>
            </a:r>
            <a:endParaRPr lang="nl-NL" dirty="0"/>
          </a:p>
        </p:txBody>
      </p:sp>
    </p:spTree>
    <p:extLst>
      <p:ext uri="{BB962C8B-B14F-4D97-AF65-F5344CB8AC3E}">
        <p14:creationId xmlns:p14="http://schemas.microsoft.com/office/powerpoint/2010/main" val="257456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NL" sz="1800" i="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 2023 kwamen 72 medewerkers om het leven als gevolg van een arbeidsongeval.</a:t>
            </a:r>
          </a:p>
          <a:p>
            <a:pPr marL="0" marR="0" lvl="0" indent="0" defTabSz="457200" eaLnBrk="1" fontAlgn="auto" latinLnBrk="0" hangingPunct="1">
              <a:lnSpc>
                <a:spcPct val="117999"/>
              </a:lnSpc>
              <a:spcBef>
                <a:spcPts val="0"/>
              </a:spcBef>
              <a:spcAft>
                <a:spcPts val="0"/>
              </a:spcAft>
              <a:buClrTx/>
              <a:buSzTx/>
              <a:buFontTx/>
              <a:buNone/>
              <a:tabLst/>
              <a:defRPr/>
            </a:pPr>
            <a:r>
              <a:rPr lang="nl-NL" sz="1800" i="1" kern="100" dirty="0">
                <a:effectLst/>
                <a:highlight>
                  <a:srgbClr val="FFFF00"/>
                </a:highlight>
                <a:latin typeface="Calibri" panose="020F0502020204030204" pitchFamily="34" charset="0"/>
                <a:cs typeface="Times New Roman" panose="02020603050405020304" pitchFamily="18" charset="0"/>
                <a:sym typeface="Helvetica Neue"/>
              </a:rPr>
              <a:t>Bij 67 gevallen was het overlijden direct gerelateerd aan de werkzaamheden. Bij 5 gevallen was sprake van een andere oorzaak, bijvoorbeeld suïcide. Het aantal van 72 dodelijke slachtoffers van arbeidsongevallen is iets hoger dan in de voorgaande jaren. De meeste dodelijke slachtoffers zijn in 2023 gevallen in de sectoren handel, vervoer en horeca (21), industrie (14) en bouw (11). Dit verschilt niet van eerdere jaren.</a:t>
            </a:r>
          </a:p>
        </p:txBody>
      </p:sp>
    </p:spTree>
    <p:extLst>
      <p:ext uri="{BB962C8B-B14F-4D97-AF65-F5344CB8AC3E}">
        <p14:creationId xmlns:p14="http://schemas.microsoft.com/office/powerpoint/2010/main" val="115737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 Data opgehaald bij ondertekenaars van de GCVB.</a:t>
            </a:r>
          </a:p>
        </p:txBody>
      </p:sp>
    </p:spTree>
    <p:extLst>
      <p:ext uri="{BB962C8B-B14F-4D97-AF65-F5344CB8AC3E}">
        <p14:creationId xmlns:p14="http://schemas.microsoft.com/office/powerpoint/2010/main" val="353616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sz="1800" i="1" dirty="0">
                <a:effectLst/>
                <a:latin typeface="Segoe UI" panose="020B0502040204020203" pitchFamily="34" charset="0"/>
              </a:rPr>
              <a:t>Zie ook NEN3140:</a:t>
            </a:r>
          </a:p>
          <a:p>
            <a:br>
              <a:rPr lang="nl-NL" sz="1800" i="1" dirty="0">
                <a:effectLst/>
                <a:latin typeface="Segoe UI" panose="020B0502040204020203" pitchFamily="34" charset="0"/>
              </a:rPr>
            </a:br>
            <a:r>
              <a:rPr lang="nl-NL" sz="1800" i="1" dirty="0">
                <a:effectLst/>
                <a:latin typeface="Segoe UI" panose="020B0502040204020203" pitchFamily="34" charset="0"/>
              </a:rPr>
              <a:t>6.2.1 Algemeen </a:t>
            </a:r>
            <a:br>
              <a:rPr lang="nl-NL" sz="1800" i="1" dirty="0">
                <a:effectLst/>
                <a:latin typeface="Segoe UI" panose="020B0502040204020203" pitchFamily="34" charset="0"/>
              </a:rPr>
            </a:br>
            <a:r>
              <a:rPr lang="nl-NL" sz="1800" i="1" dirty="0">
                <a:effectLst/>
                <a:latin typeface="Segoe UI" panose="020B0502040204020203" pitchFamily="34" charset="0"/>
              </a:rPr>
              <a:t>Bij spanningsloos werken moet de werkplek duidelijk worden bepaald en moeten de volgende vijf </a:t>
            </a:r>
            <a:br>
              <a:rPr lang="nl-NL" sz="1800" i="1" dirty="0">
                <a:effectLst/>
                <a:latin typeface="Segoe UI" panose="020B0502040204020203" pitchFamily="34" charset="0"/>
              </a:rPr>
            </a:br>
            <a:r>
              <a:rPr lang="nl-NL" sz="1800" i="1" dirty="0">
                <a:effectLst/>
                <a:latin typeface="Segoe UI" panose="020B0502040204020203" pitchFamily="34" charset="0"/>
              </a:rPr>
              <a:t>essentiële eisen, in de aangegeven volgorde, worden aangehouden: </a:t>
            </a:r>
            <a:br>
              <a:rPr lang="nl-NL" sz="1800" i="1" dirty="0">
                <a:effectLst/>
                <a:latin typeface="Segoe UI" panose="020B0502040204020203" pitchFamily="34" charset="0"/>
              </a:rPr>
            </a:br>
            <a:r>
              <a:rPr lang="nl-NL" sz="1800" i="1" dirty="0">
                <a:effectLst/>
                <a:latin typeface="Segoe UI" panose="020B0502040204020203" pitchFamily="34" charset="0"/>
              </a:rPr>
              <a:t>1) scheiden (zie 6.2.2); </a:t>
            </a:r>
            <a:br>
              <a:rPr lang="nl-NL" sz="1800" i="1" dirty="0">
                <a:effectLst/>
                <a:latin typeface="Segoe UI" panose="020B0502040204020203" pitchFamily="34" charset="0"/>
              </a:rPr>
            </a:br>
            <a:r>
              <a:rPr lang="nl-NL" sz="1800" i="1" dirty="0">
                <a:effectLst/>
                <a:latin typeface="Segoe UI" panose="020B0502040204020203" pitchFamily="34" charset="0"/>
              </a:rPr>
              <a:t>2) beveiligen tegen opnieuw inschakelen (zie 6.2.3); </a:t>
            </a:r>
            <a:br>
              <a:rPr lang="nl-NL" sz="1800" i="1" dirty="0">
                <a:effectLst/>
                <a:latin typeface="Segoe UI" panose="020B0502040204020203" pitchFamily="34" charset="0"/>
              </a:rPr>
            </a:br>
            <a:r>
              <a:rPr lang="nl-NL" sz="1800" i="1" dirty="0">
                <a:effectLst/>
                <a:latin typeface="Segoe UI" panose="020B0502040204020203" pitchFamily="34" charset="0"/>
              </a:rPr>
              <a:t>3) controleren of de elektrische installatie spanningsloos is (zie 6.2.4); </a:t>
            </a:r>
            <a:br>
              <a:rPr lang="nl-NL" sz="1800" i="1" dirty="0">
                <a:effectLst/>
                <a:latin typeface="Segoe UI" panose="020B0502040204020203" pitchFamily="34" charset="0"/>
              </a:rPr>
            </a:br>
            <a:r>
              <a:rPr lang="nl-NL" sz="1800" i="1" dirty="0">
                <a:effectLst/>
                <a:latin typeface="Segoe UI" panose="020B0502040204020203" pitchFamily="34" charset="0"/>
              </a:rPr>
              <a:t>4) aarden en kortsluiten (zie 6.2.5); </a:t>
            </a:r>
            <a:br>
              <a:rPr lang="nl-NL" sz="1800" i="1" dirty="0">
                <a:effectLst/>
                <a:latin typeface="Segoe UI" panose="020B0502040204020203" pitchFamily="34" charset="0"/>
              </a:rPr>
            </a:br>
            <a:r>
              <a:rPr lang="nl-NL" sz="1800" i="1" dirty="0">
                <a:effectLst/>
                <a:latin typeface="Segoe UI" panose="020B0502040204020203" pitchFamily="34" charset="0"/>
              </a:rPr>
              <a:t>5) actieve delen afschermen (zie 6.2.6).</a:t>
            </a:r>
            <a:br>
              <a:rPr lang="nl-NL" sz="1800" i="1" dirty="0">
                <a:effectLst/>
                <a:latin typeface="Segoe UI" panose="020B0502040204020203" pitchFamily="34" charset="0"/>
              </a:rPr>
            </a:br>
            <a:br>
              <a:rPr lang="nl-NL" sz="1800" i="1" dirty="0">
                <a:effectLst/>
                <a:latin typeface="Segoe UI" panose="020B0502040204020203" pitchFamily="34" charset="0"/>
              </a:rPr>
            </a:br>
            <a:r>
              <a:rPr lang="nl-NL" sz="1800" i="1" dirty="0">
                <a:effectLst/>
                <a:latin typeface="Segoe UI" panose="020B0502040204020203" pitchFamily="34" charset="0"/>
              </a:rPr>
              <a:t>In bepaalde elektrische installaties is het nodig een andere volgorde aan te houden. </a:t>
            </a:r>
            <a:br>
              <a:rPr lang="nl-NL" sz="1800" i="1" dirty="0">
                <a:effectLst/>
                <a:latin typeface="Segoe UI" panose="020B0502040204020203" pitchFamily="34" charset="0"/>
              </a:rPr>
            </a:br>
            <a:r>
              <a:rPr lang="nl-NL" sz="1800" i="1" dirty="0">
                <a:effectLst/>
                <a:latin typeface="Segoe UI" panose="020B0502040204020203" pitchFamily="34" charset="0"/>
              </a:rPr>
              <a:t>Hier bepalen de IV-er en de WV-er de volgorde.</a:t>
            </a:r>
            <a:endParaRPr lang="nl-NL" i="1" dirty="0"/>
          </a:p>
        </p:txBody>
      </p:sp>
    </p:spTree>
    <p:extLst>
      <p:ext uri="{BB962C8B-B14F-4D97-AF65-F5344CB8AC3E}">
        <p14:creationId xmlns:p14="http://schemas.microsoft.com/office/powerpoint/2010/main" val="1067452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sz="1800" b="1" i="1" kern="100" dirty="0">
                <a:effectLst/>
                <a:latin typeface="Calibri" panose="020F0502020204030204" pitchFamily="34" charset="0"/>
                <a:ea typeface="Calibri" panose="020F0502020204030204" pitchFamily="34" charset="0"/>
                <a:cs typeface="Times New Roman" panose="02020603050405020304" pitchFamily="18" charset="0"/>
              </a:rPr>
              <a:t>Spanningsloos werken </a:t>
            </a:r>
            <a:endParaRPr lang="en-001" sz="18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kern="100" dirty="0">
                <a:effectLst/>
                <a:latin typeface="Calibri" panose="020F0502020204030204" pitchFamily="34" charset="0"/>
                <a:ea typeface="Calibri" panose="020F0502020204030204" pitchFamily="34" charset="0"/>
                <a:cs typeface="Times New Roman" panose="02020603050405020304" pitchFamily="18" charset="0"/>
              </a:rPr>
              <a:t>Uitgangspunt is dat de werkzaamheden, welke vallen onder de NEN 3140, te allen tijden spanningsloos uitgevoerd dienen te worden, conform artikel 3.5 lid 5 van het Arbeidsomstandighedenbesluit.</a:t>
            </a:r>
            <a:endParaRPr lang="en-001"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001"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i="1" kern="100" dirty="0">
                <a:effectLst/>
                <a:latin typeface="Calibri" panose="020F0502020204030204" pitchFamily="34" charset="0"/>
                <a:ea typeface="Calibri" panose="020F0502020204030204" pitchFamily="34" charset="0"/>
                <a:cs typeface="Times New Roman" panose="02020603050405020304" pitchFamily="18" charset="0"/>
              </a:rPr>
              <a:t>Bepaling 6.3 beschrijft een mogelijkheid dat er onder strikte condities en voorwaarden bepaalde werkzaamheden onder spanning mogen worden verricht. Neem aanvullende maatregelen of stel aanvullende voorwaarden indien hier van afgeweken wordt:</a:t>
            </a:r>
          </a:p>
          <a:p>
            <a:endParaRPr lang="en-001"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i="1" kern="100" dirty="0">
                <a:effectLst/>
                <a:latin typeface="Calibri" panose="020F0502020204030204" pitchFamily="34" charset="0"/>
                <a:ea typeface="Calibri" panose="020F0502020204030204" pitchFamily="34" charset="0"/>
                <a:cs typeface="Times New Roman" panose="02020603050405020304" pitchFamily="18" charset="0"/>
              </a:rPr>
              <a:t>IV + WV-er maken een werkplan met daarin de noodzaak over het werken onder spanning én de vereisten uit de bepaling 6.3 dient volledig ingevuld te zijn;</a:t>
            </a:r>
          </a:p>
          <a:p>
            <a:pPr marL="342900" lvl="0" indent="-342900">
              <a:buFont typeface="+mj-lt"/>
              <a:buAutoNum type="arabicParenR"/>
            </a:pPr>
            <a:r>
              <a:rPr lang="nl-NL" sz="1800" i="1" kern="100" dirty="0">
                <a:effectLst/>
                <a:latin typeface="Calibri" panose="020F0502020204030204" pitchFamily="34" charset="0"/>
                <a:ea typeface="Calibri" panose="020F0502020204030204" pitchFamily="34" charset="0"/>
                <a:cs typeface="Times New Roman" panose="02020603050405020304" pitchFamily="18" charset="0"/>
              </a:rPr>
              <a:t>Opdrachtgever accepteert ten allen tijden de eventuele gevolgschade in materiele en in persoonlijke zin, in welke vorm dan ook. Laat de opdrachtgever (gemachtigde) mee tekenen op het werkplan;</a:t>
            </a:r>
            <a:endParaRPr lang="en-001"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i="1" kern="100" dirty="0">
                <a:effectLst/>
                <a:latin typeface="Calibri" panose="020F0502020204030204" pitchFamily="34" charset="0"/>
                <a:ea typeface="Calibri" panose="020F0502020204030204" pitchFamily="34" charset="0"/>
                <a:cs typeface="Times New Roman" panose="02020603050405020304" pitchFamily="18" charset="0"/>
              </a:rPr>
              <a:t>De betrokken medewerker dient voor deze werkzaamheden, conform bepaling 6.3.1.6 en 6.3.2, specifiek te zijn opgeleid om de gestelde werkzaamheden onder spanning te kunnen uitvoeren;</a:t>
            </a:r>
            <a:endParaRPr lang="en-001"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i="1" kern="100" dirty="0">
                <a:effectLst/>
                <a:latin typeface="Calibri" panose="020F0502020204030204" pitchFamily="34" charset="0"/>
                <a:ea typeface="Calibri" panose="020F0502020204030204" pitchFamily="34" charset="0"/>
                <a:cs typeface="Times New Roman" panose="02020603050405020304" pitchFamily="18" charset="0"/>
              </a:rPr>
              <a:t>Het werkplan wordt uiteindelijk geverifieerd en vrijgegeven voor werkzaamheden namens de (project)directie en bij diens afwezigheid door één van de gedelegeerd gemachtigden.</a:t>
            </a:r>
            <a:endParaRPr lang="en-001"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i="1" kern="100" dirty="0">
                <a:effectLst/>
                <a:latin typeface="Calibri" panose="020F0502020204030204" pitchFamily="34" charset="0"/>
                <a:ea typeface="Calibri" panose="020F0502020204030204" pitchFamily="34" charset="0"/>
                <a:cs typeface="Times New Roman" panose="02020603050405020304" pitchFamily="18" charset="0"/>
              </a:rPr>
              <a:t>Organiseer na vrijgave van het werkplan voor de betrokken medewerker voor deze werkzaamheden een separate aanwijzing om deze handelingen onder spanning uit te mogen voeren.</a:t>
            </a:r>
            <a:endParaRPr lang="en-001"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812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Tx/>
              <a:buChar char="-"/>
            </a:pPr>
            <a:endParaRPr lang="nl-NL" i="1" dirty="0"/>
          </a:p>
        </p:txBody>
      </p:sp>
    </p:spTree>
    <p:extLst>
      <p:ext uri="{BB962C8B-B14F-4D97-AF65-F5344CB8AC3E}">
        <p14:creationId xmlns:p14="http://schemas.microsoft.com/office/powerpoint/2010/main" val="151271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14716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362463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ntent_slide">
    <p:bg>
      <p:bgPr>
        <a:solidFill>
          <a:srgbClr val="45BDD1"/>
        </a:solidFill>
        <a:effectLst/>
      </p:bgPr>
    </p:bg>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reserve="1">
  <p:cSld name="18_Blanco">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D02BC7-BE81-DD6D-F95F-8C4D2BA6898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2816279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reserve="1">
  <p:cSld name="19_Blanco">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D02BC7-BE81-DD6D-F95F-8C4D2BA6898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3554343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reserve="1">
  <p:cSld name="17_Blanco">
    <p:bg>
      <p:bgPr>
        <a:solidFill>
          <a:srgbClr val="FFFFFF"/>
        </a:solidFill>
        <a:effectLst/>
      </p:bgPr>
    </p:bg>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pic>
        <p:nvPicPr>
          <p:cNvPr id="3" name="Picture 2" descr="Graphical user interface, text, application&#10;&#10;Description automatically generated">
            <a:extLst>
              <a:ext uri="{FF2B5EF4-FFF2-40B4-BE49-F238E27FC236}">
                <a16:creationId xmlns:a16="http://schemas.microsoft.com/office/drawing/2014/main" id="{9D7572B5-A490-F231-65F9-CD230749F2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34" y="0"/>
            <a:ext cx="24379066" cy="13718776"/>
          </a:xfrm>
          <a:prstGeom prst="rect">
            <a:avLst/>
          </a:prstGeom>
        </p:spPr>
      </p:pic>
    </p:spTree>
    <p:extLst>
      <p:ext uri="{BB962C8B-B14F-4D97-AF65-F5344CB8AC3E}">
        <p14:creationId xmlns:p14="http://schemas.microsoft.com/office/powerpoint/2010/main" val="9395581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reserve="1">
  <p:cSld name="7_Blanco">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853B8D01-BD5F-B887-76AC-06E3CF8828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11502362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20_Blanco">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B8D01-BD5F-B887-76AC-06E3CF8828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5478325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8_Blanco">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013C0C1B-9FA9-D8BA-6953-E3535E39AD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8950879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reserve="1">
  <p:cSld name="9_Blanco">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text, toy&#10;&#10;Description automatically generated">
            <a:extLst>
              <a:ext uri="{FF2B5EF4-FFF2-40B4-BE49-F238E27FC236}">
                <a16:creationId xmlns:a16="http://schemas.microsoft.com/office/drawing/2014/main" id="{C46D4F3D-7809-C2DC-7975-AFEA5419E4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78093223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reserve="1">
  <p:cSld name="10_Blanco">
    <p:bg>
      <p:bgPr>
        <a:solidFill>
          <a:srgbClr val="FFFFFF"/>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4944B5F-04C1-4F70-5D7A-7F51D93FA1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59603178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reserve="1">
  <p:cSld name="11_Blanco">
    <p:bg>
      <p:bgPr>
        <a:solidFill>
          <a:srgbClr val="FFFFFF"/>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191F44F-EA1A-924E-48D0-C0FDC9987A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7206416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reserve="1">
  <p:cSld name="12_Blanco">
    <p:bg>
      <p:bgPr>
        <a:solidFill>
          <a:srgbClr val="FFFFFF"/>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083D1C33-1EB3-3B2F-223A-6C78A61594E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6135679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16_Blanco">
    <p:bg>
      <p:bgPr>
        <a:solidFill>
          <a:srgbClr val="FFFFFF"/>
        </a:solidFill>
        <a:effectLst/>
      </p:bgPr>
    </p:bg>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pic>
        <p:nvPicPr>
          <p:cNvPr id="3" name="Picture 2">
            <a:extLst>
              <a:ext uri="{FF2B5EF4-FFF2-40B4-BE49-F238E27FC236}">
                <a16:creationId xmlns:a16="http://schemas.microsoft.com/office/drawing/2014/main" id="{65E09442-4AA6-AF38-866B-E9D763451DF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24384000" cy="13716000"/>
          </a:xfrm>
          <a:prstGeom prst="rect">
            <a:avLst/>
          </a:prstGeom>
        </p:spPr>
      </p:pic>
    </p:spTree>
    <p:extLst>
      <p:ext uri="{BB962C8B-B14F-4D97-AF65-F5344CB8AC3E}">
        <p14:creationId xmlns:p14="http://schemas.microsoft.com/office/powerpoint/2010/main" val="3182508814"/>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reserve="1">
  <p:cSld name="13_Blanco">
    <p:bg>
      <p:bgPr>
        <a:solidFill>
          <a:srgbClr val="FFFFFF"/>
        </a:solidFill>
        <a:effectLst/>
      </p:bgPr>
    </p:bg>
    <p:spTree>
      <p:nvGrpSpPr>
        <p:cNvPr id="1" name=""/>
        <p:cNvGrpSpPr/>
        <p:nvPr/>
      </p:nvGrpSpPr>
      <p:grpSpPr>
        <a:xfrm>
          <a:off x="0" y="0"/>
          <a:ext cx="0" cy="0"/>
          <a:chOff x="0" y="0"/>
          <a:chExt cx="0" cy="0"/>
        </a:xfrm>
      </p:grpSpPr>
      <p:pic>
        <p:nvPicPr>
          <p:cNvPr id="3" name="Picture 2" descr="Icon, rectangle&#10;&#10;Description automatically generated">
            <a:extLst>
              <a:ext uri="{FF2B5EF4-FFF2-40B4-BE49-F238E27FC236}">
                <a16:creationId xmlns:a16="http://schemas.microsoft.com/office/drawing/2014/main" id="{BDCA8DAD-FD60-C62D-8BAF-9EDF34A21D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325046062"/>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reserve="1">
  <p:cSld name="21_Blanco">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A8DAD-FD60-C62D-8BAF-9EDF34A21D1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14842621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reserve="1">
  <p:cSld name="22_Blanco">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A8DAD-FD60-C62D-8BAF-9EDF34A21D1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3539208"/>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reserve="1">
  <p:cSld name="23_Blanco">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A8DAD-FD60-C62D-8BAF-9EDF34A21D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1292912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reserve="1">
  <p:cSld name="24_Blanco">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A8DAD-FD60-C62D-8BAF-9EDF34A21D1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634595347"/>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reserve="1">
  <p:cSld name="25_Blanco">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A8DAD-FD60-C62D-8BAF-9EDF34A21D1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02547052"/>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reserve="1">
  <p:cSld name="26_Blanco">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A8DAD-FD60-C62D-8BAF-9EDF34A21D1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68947175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reserve="1">
  <p:cSld name="14_Blanco">
    <p:bg>
      <p:bgPr>
        <a:solidFill>
          <a:srgbClr val="FFFFFF"/>
        </a:solidFill>
        <a:effectLst/>
      </p:bgPr>
    </p:bg>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C3F1119A-A897-6EC0-988C-784F209164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5093725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15_Blanco">
    <p:bg>
      <p:bgPr>
        <a:solidFill>
          <a:srgbClr val="FFFFFF"/>
        </a:solidFill>
        <a:effectLst/>
      </p:bgPr>
    </p:bg>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5A07BF1E-0AD4-6A42-B471-15A6E0F761B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5900458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1_Blanco">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3B91ABD5-2F78-7A9F-7412-D31006F32A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1626353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2_Blanco">
    <p:bg>
      <p:bgPr>
        <a:solidFill>
          <a:srgbClr val="FFFFFF"/>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10127406-13EF-24CF-0EEB-28A00AC1CA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27329805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3_Blanco">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4A43A73-06F5-6A22-24BA-3A44D8A5EA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8335640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4_Blanco">
    <p:bg>
      <p:bgPr>
        <a:solidFill>
          <a:srgbClr val="FFFFFF"/>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9BB4510-7419-F7FB-2EB4-54F098302D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6493162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reserve="1">
  <p:cSld name="5_Blanco">
    <p:bg>
      <p:bgPr>
        <a:solidFill>
          <a:srgbClr val="FFFFFF"/>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5691E47-1393-D5D0-5FD3-C394A161EB0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44605325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6_Blanco">
    <p:bg>
      <p:bgPr>
        <a:solidFill>
          <a:srgbClr val="FFFFFF"/>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FFD02BC7-BE81-DD6D-F95F-8C4D2BA6898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1"/>
          </a:xfrm>
          <a:prstGeom prst="rect">
            <a:avLst/>
          </a:prstGeom>
        </p:spPr>
      </p:pic>
      <p:sp>
        <p:nvSpPr>
          <p:cNvPr id="3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21762666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059A4"/>
        </a:soli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29"/>
          <a:stretch>
            <a:fillRect/>
          </a:stretch>
        </p:blipFill>
        <p:spPr>
          <a:xfrm>
            <a:off x="21085334" y="1216068"/>
            <a:ext cx="2108202" cy="1511301"/>
          </a:xfrm>
          <a:prstGeom prst="rect">
            <a:avLst/>
          </a:prstGeom>
          <a:ln w="12700">
            <a:miter lim="400000"/>
          </a:ln>
        </p:spPr>
      </p:pic>
      <p:sp>
        <p:nvSpPr>
          <p:cNvPr id="3" name="Title Text"/>
          <p:cNvSpPr txBox="1">
            <a:spLocks noGrp="1"/>
          </p:cNvSpPr>
          <p:nvPr>
            <p:ph type="title"/>
          </p:nvPr>
        </p:nvSpPr>
        <p:spPr>
          <a:xfrm>
            <a:off x="3653366" y="0"/>
            <a:ext cx="19507201" cy="3673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4" name="Body Level One…"/>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68" r:id="rId2"/>
    <p:sldLayoutId id="2147483667" r:id="rId3"/>
    <p:sldLayoutId id="2147483653" r:id="rId4"/>
    <p:sldLayoutId id="2147483654" r:id="rId5"/>
    <p:sldLayoutId id="2147483655" r:id="rId6"/>
    <p:sldLayoutId id="2147483656" r:id="rId7"/>
    <p:sldLayoutId id="2147483657" r:id="rId8"/>
    <p:sldLayoutId id="2147483658" r:id="rId9"/>
    <p:sldLayoutId id="2147483670" r:id="rId10"/>
    <p:sldLayoutId id="2147483671" r:id="rId11"/>
    <p:sldLayoutId id="2147483669" r:id="rId12"/>
    <p:sldLayoutId id="2147483659" r:id="rId13"/>
    <p:sldLayoutId id="2147483672" r:id="rId14"/>
    <p:sldLayoutId id="2147483660" r:id="rId15"/>
    <p:sldLayoutId id="2147483661" r:id="rId16"/>
    <p:sldLayoutId id="2147483662" r:id="rId17"/>
    <p:sldLayoutId id="2147483663" r:id="rId18"/>
    <p:sldLayoutId id="2147483664" r:id="rId19"/>
    <p:sldLayoutId id="2147483665" r:id="rId20"/>
    <p:sldLayoutId id="2147483673" r:id="rId21"/>
    <p:sldLayoutId id="2147483674" r:id="rId22"/>
    <p:sldLayoutId id="2147483675" r:id="rId23"/>
    <p:sldLayoutId id="2147483676" r:id="rId24"/>
    <p:sldLayoutId id="2147483677" r:id="rId25"/>
    <p:sldLayoutId id="2147483678" r:id="rId26"/>
    <p:sldLayoutId id="2147483666" r:id="rId27"/>
  </p:sldLayoutIdLst>
  <p:transition spd="med"/>
  <p:txStyles>
    <p:titleStyle>
      <a:lvl1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1pPr>
      <a:lvl2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2pPr>
      <a:lvl3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3pPr>
      <a:lvl4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4pPr>
      <a:lvl5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5pPr>
      <a:lvl6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6pPr>
      <a:lvl7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7pPr>
      <a:lvl8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8pPr>
      <a:lvl9pPr marL="0" marR="0" indent="0" algn="l" defTabSz="2438337" rtl="0" latinLnBrk="0">
        <a:lnSpc>
          <a:spcPct val="80000"/>
        </a:lnSpc>
        <a:spcBef>
          <a:spcPts val="0"/>
        </a:spcBef>
        <a:spcAft>
          <a:spcPts val="0"/>
        </a:spcAft>
        <a:buClrTx/>
        <a:buSzTx/>
        <a:buFontTx/>
        <a:buNone/>
        <a:tabLst/>
        <a:defRPr sz="8000" b="0" i="0" u="none" strike="noStrike" cap="none" spc="-159" baseline="0">
          <a:solidFill>
            <a:srgbClr val="000000"/>
          </a:solidFill>
          <a:uFillTx/>
          <a:latin typeface="Fuse-Bold"/>
          <a:ea typeface="Fuse-Bold"/>
          <a:cs typeface="Fuse-Bold"/>
          <a:sym typeface="Fuse-Bold"/>
        </a:defRPr>
      </a:lvl9pPr>
    </p:titleStyle>
    <p:bodyStyle>
      <a:lvl1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1pPr>
      <a:lvl2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2pPr>
      <a:lvl3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3pPr>
      <a:lvl4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4pPr>
      <a:lvl5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5pPr>
      <a:lvl6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6pPr>
      <a:lvl7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7pPr>
      <a:lvl8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8pPr>
      <a:lvl9pPr marL="0" marR="0" indent="0" algn="l" defTabSz="825500" rtl="0" latinLnBrk="0">
        <a:lnSpc>
          <a:spcPct val="100000"/>
        </a:lnSpc>
        <a:spcBef>
          <a:spcPts val="0"/>
        </a:spcBef>
        <a:spcAft>
          <a:spcPts val="0"/>
        </a:spcAft>
        <a:buClrTx/>
        <a:buSzTx/>
        <a:buFontTx/>
        <a:buNone/>
        <a:tabLst/>
        <a:defRPr sz="4000" b="0" i="0" u="none" strike="noStrike" cap="none" spc="0" baseline="0">
          <a:solidFill>
            <a:srgbClr val="FFFFFF"/>
          </a:solidFill>
          <a:uFillTx/>
          <a:latin typeface="Fuse-Light"/>
          <a:ea typeface="Fuse-Light"/>
          <a:cs typeface="Fuse-Light"/>
          <a:sym typeface="Fuse-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s://publicatiereeksgevaarlijkestoffen.nl/"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www.nen.nl/elektrotechniek/werkvoorschriften/laagspanninginstallaties"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hyperlink" Target="https://www.beiviag.nl/bei-bhs" TargetMode="External"/><Relationship Id="rId5" Type="http://schemas.openxmlformats.org/officeDocument/2006/relationships/hyperlink" Target="https://www.beiviag.nl/bei-bls" TargetMode="External"/><Relationship Id="rId4" Type="http://schemas.openxmlformats.org/officeDocument/2006/relationships/hyperlink" Target="https://www.nen.nl/elektrotechniek/werkvoorschriften/hoogspanningsinstallati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elektrischegevaren.nl/"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anrijdgevaar reduceren">
            <a:extLst>
              <a:ext uri="{FF2B5EF4-FFF2-40B4-BE49-F238E27FC236}">
                <a16:creationId xmlns:a16="http://schemas.microsoft.com/office/drawing/2014/main" id="{7EAF7AE3-E8D5-9728-7451-1E4326CAFE61}"/>
              </a:ext>
            </a:extLst>
          </p:cNvPr>
          <p:cNvSpPr txBox="1"/>
          <p:nvPr/>
        </p:nvSpPr>
        <p:spPr>
          <a:xfrm>
            <a:off x="1206495" y="3246821"/>
            <a:ext cx="9958809" cy="1869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algn="l">
              <a:lnSpc>
                <a:spcPct val="80000"/>
              </a:lnSpc>
              <a:defRPr sz="11000" spc="-300">
                <a:solidFill>
                  <a:srgbClr val="000000"/>
                </a:solidFill>
                <a:latin typeface="Fuse-Bold"/>
                <a:ea typeface="Fuse-Bold"/>
                <a:cs typeface="Fuse-Bold"/>
                <a:sym typeface="Fuse-Bold"/>
              </a:defRPr>
            </a:lvl1pPr>
          </a:lstStyle>
          <a:p>
            <a:r>
              <a:rPr lang="nl-NL" sz="9600" dirty="0">
                <a:solidFill>
                  <a:schemeClr val="tx1"/>
                </a:solidFill>
              </a:rPr>
              <a:t>Veiligheidsrisico’s</a:t>
            </a:r>
          </a:p>
        </p:txBody>
      </p:sp>
      <p:sp>
        <p:nvSpPr>
          <p:cNvPr id="3" name="Wat kan jij doen?">
            <a:extLst>
              <a:ext uri="{FF2B5EF4-FFF2-40B4-BE49-F238E27FC236}">
                <a16:creationId xmlns:a16="http://schemas.microsoft.com/office/drawing/2014/main" id="{7B3FFE8F-3812-9C6F-F292-01EEC9325FA4}"/>
              </a:ext>
            </a:extLst>
          </p:cNvPr>
          <p:cNvSpPr txBox="1"/>
          <p:nvPr/>
        </p:nvSpPr>
        <p:spPr>
          <a:xfrm>
            <a:off x="1206496" y="4571184"/>
            <a:ext cx="10299704" cy="779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latin typeface="Fuse-Bold"/>
                <a:ea typeface="Fuse-Bold"/>
                <a:cs typeface="Fuse-Bold"/>
                <a:sym typeface="Fuse-Bold"/>
              </a:defRPr>
            </a:lvl1pPr>
          </a:lstStyle>
          <a:p>
            <a:r>
              <a:rPr lang="nl-NL" sz="4000" dirty="0">
                <a:solidFill>
                  <a:srgbClr val="44B7CB"/>
                </a:solidFill>
              </a:rPr>
              <a:t>Elektrische gevaren</a:t>
            </a:r>
          </a:p>
        </p:txBody>
      </p:sp>
      <p:sp>
        <p:nvSpPr>
          <p:cNvPr id="4" name="Wat kan jij doen?">
            <a:extLst>
              <a:ext uri="{FF2B5EF4-FFF2-40B4-BE49-F238E27FC236}">
                <a16:creationId xmlns:a16="http://schemas.microsoft.com/office/drawing/2014/main" id="{20203AE4-D923-CDC3-77CE-7218E16F9613}"/>
              </a:ext>
            </a:extLst>
          </p:cNvPr>
          <p:cNvSpPr txBox="1"/>
          <p:nvPr/>
        </p:nvSpPr>
        <p:spPr>
          <a:xfrm>
            <a:off x="1206496" y="11986571"/>
            <a:ext cx="18527628" cy="108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latin typeface="Fuse-Bold"/>
                <a:ea typeface="Fuse-Bold"/>
                <a:cs typeface="Fuse-Bold"/>
                <a:sym typeface="Fuse-Bold"/>
              </a:defRPr>
            </a:lvl1pPr>
          </a:lstStyle>
          <a:p>
            <a:r>
              <a:rPr lang="en-US" sz="3600" dirty="0">
                <a:solidFill>
                  <a:schemeClr val="tx1"/>
                </a:solidFill>
                <a:latin typeface="Fuse Light" pitchFamily="2" charset="77"/>
              </a:rPr>
              <a:t>Datum</a:t>
            </a:r>
            <a:endParaRPr sz="3600" dirty="0">
              <a:solidFill>
                <a:schemeClr val="tx1"/>
              </a:solidFill>
              <a:latin typeface="Fuse Light" pitchFamily="2" charset="77"/>
            </a:endParaRPr>
          </a:p>
        </p:txBody>
      </p:sp>
      <p:sp>
        <p:nvSpPr>
          <p:cNvPr id="5" name="Wat kan jij doen?">
            <a:extLst>
              <a:ext uri="{FF2B5EF4-FFF2-40B4-BE49-F238E27FC236}">
                <a16:creationId xmlns:a16="http://schemas.microsoft.com/office/drawing/2014/main" id="{AE557EA0-4DD1-FE62-C431-F50C48799C1C}"/>
              </a:ext>
            </a:extLst>
          </p:cNvPr>
          <p:cNvSpPr txBox="1"/>
          <p:nvPr/>
        </p:nvSpPr>
        <p:spPr>
          <a:xfrm>
            <a:off x="1206496" y="5115859"/>
            <a:ext cx="10299704" cy="108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latin typeface="Fuse-Bold"/>
                <a:ea typeface="Fuse-Bold"/>
                <a:cs typeface="Fuse-Bold"/>
                <a:sym typeface="Fuse-Bold"/>
              </a:defRPr>
            </a:lvl1pPr>
          </a:lstStyle>
          <a:p>
            <a:r>
              <a:rPr lang="nl-NL" sz="3600" dirty="0">
                <a:solidFill>
                  <a:schemeClr val="tx1"/>
                </a:solidFill>
                <a:latin typeface="Fuse Light" pitchFamily="2" charset="77"/>
              </a:rPr>
              <a:t>Elektrische gevaren behoren volgens de GCVB </a:t>
            </a:r>
          </a:p>
          <a:p>
            <a:r>
              <a:rPr lang="nl-NL" sz="3600" dirty="0">
                <a:solidFill>
                  <a:schemeClr val="tx1"/>
                </a:solidFill>
                <a:latin typeface="Fuse Light" pitchFamily="2" charset="77"/>
              </a:rPr>
              <a:t>tot de top 5 gevaren in de branche</a:t>
            </a:r>
          </a:p>
        </p:txBody>
      </p:sp>
    </p:spTree>
    <p:extLst>
      <p:ext uri="{BB962C8B-B14F-4D97-AF65-F5344CB8AC3E}">
        <p14:creationId xmlns:p14="http://schemas.microsoft.com/office/powerpoint/2010/main" val="272918110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t kan jij doen?">
            <a:extLst>
              <a:ext uri="{FF2B5EF4-FFF2-40B4-BE49-F238E27FC236}">
                <a16:creationId xmlns:a16="http://schemas.microsoft.com/office/drawing/2014/main" id="{20439ED5-527F-92B6-2EFE-B9169970FADF}"/>
              </a:ext>
            </a:extLst>
          </p:cNvPr>
          <p:cNvSpPr txBox="1"/>
          <p:nvPr/>
        </p:nvSpPr>
        <p:spPr>
          <a:xfrm>
            <a:off x="2358170" y="5404081"/>
            <a:ext cx="12055662" cy="5039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85000" lnSpcReduction="20000"/>
          </a:bodyPr>
          <a:lstStyle>
            <a:lvl1pPr algn="l">
              <a:lnSpc>
                <a:spcPct val="80000"/>
              </a:lnSpc>
              <a:defRPr sz="8000" spc="-200">
                <a:solidFill>
                  <a:srgbClr val="000000"/>
                </a:solidFill>
                <a:latin typeface="Fuse-Bold"/>
                <a:ea typeface="Fuse-Bold"/>
                <a:cs typeface="Fuse-Bold"/>
                <a:sym typeface="Fuse-Bold"/>
              </a:defRPr>
            </a:lvl1pPr>
          </a:lstStyle>
          <a:p>
            <a:r>
              <a:rPr lang="en-US" sz="8800" dirty="0" err="1">
                <a:solidFill>
                  <a:schemeClr val="tx1"/>
                </a:solidFill>
              </a:rPr>
              <a:t>Voelt</a:t>
            </a:r>
            <a:r>
              <a:rPr lang="en-US" sz="8800" dirty="0">
                <a:solidFill>
                  <a:schemeClr val="tx1"/>
                </a:solidFill>
              </a:rPr>
              <a:t> het </a:t>
            </a:r>
            <a:r>
              <a:rPr lang="en-US" sz="8800" dirty="0" err="1">
                <a:solidFill>
                  <a:schemeClr val="tx1"/>
                </a:solidFill>
              </a:rPr>
              <a:t>niet</a:t>
            </a:r>
            <a:r>
              <a:rPr lang="en-US" sz="8800" dirty="0">
                <a:solidFill>
                  <a:schemeClr val="tx1"/>
                </a:solidFill>
              </a:rPr>
              <a:t> </a:t>
            </a:r>
            <a:r>
              <a:rPr lang="en-US" sz="8800" dirty="0" err="1">
                <a:solidFill>
                  <a:schemeClr val="tx1"/>
                </a:solidFill>
              </a:rPr>
              <a:t>veilig</a:t>
            </a:r>
            <a:r>
              <a:rPr lang="en-US" sz="8800" dirty="0">
                <a:solidFill>
                  <a:schemeClr val="tx1"/>
                </a:solidFill>
              </a:rPr>
              <a:t>?</a:t>
            </a:r>
          </a:p>
          <a:p>
            <a:endParaRPr lang="en-US" sz="8800" dirty="0">
              <a:solidFill>
                <a:schemeClr val="tx1"/>
              </a:solidFill>
            </a:endParaRPr>
          </a:p>
          <a:p>
            <a:r>
              <a:rPr lang="en-US" sz="8800" dirty="0">
                <a:solidFill>
                  <a:schemeClr val="tx1"/>
                </a:solidFill>
              </a:rPr>
              <a:t>Ga dan </a:t>
            </a:r>
            <a:r>
              <a:rPr lang="en-US" sz="8800" u="sng" dirty="0">
                <a:solidFill>
                  <a:srgbClr val="EDC701"/>
                </a:solidFill>
              </a:rPr>
              <a:t>NIET</a:t>
            </a:r>
            <a:r>
              <a:rPr lang="en-US" sz="8800" dirty="0">
                <a:solidFill>
                  <a:schemeClr val="tx1"/>
                </a:solidFill>
              </a:rPr>
              <a:t> </a:t>
            </a:r>
            <a:r>
              <a:rPr lang="en-US" sz="8800" dirty="0" err="1">
                <a:solidFill>
                  <a:schemeClr val="tx1"/>
                </a:solidFill>
              </a:rPr>
              <a:t>aan</a:t>
            </a:r>
            <a:r>
              <a:rPr lang="en-US" sz="8800" dirty="0">
                <a:solidFill>
                  <a:schemeClr val="tx1"/>
                </a:solidFill>
              </a:rPr>
              <a:t> het </a:t>
            </a:r>
            <a:r>
              <a:rPr lang="en-US" sz="8800" dirty="0" err="1">
                <a:solidFill>
                  <a:schemeClr val="tx1"/>
                </a:solidFill>
              </a:rPr>
              <a:t>werk</a:t>
            </a:r>
            <a:r>
              <a:rPr lang="en-US" sz="8800" dirty="0">
                <a:solidFill>
                  <a:schemeClr val="tx1"/>
                </a:solidFill>
              </a:rPr>
              <a:t>!</a:t>
            </a:r>
          </a:p>
          <a:p>
            <a:endParaRPr lang="en-US" sz="8800" dirty="0">
              <a:solidFill>
                <a:schemeClr val="tx1"/>
              </a:solidFill>
            </a:endParaRPr>
          </a:p>
          <a:p>
            <a:endParaRPr lang="en-US" sz="8800" dirty="0">
              <a:solidFill>
                <a:schemeClr val="tx1"/>
              </a:solidFill>
            </a:endParaRPr>
          </a:p>
          <a:p>
            <a:r>
              <a:rPr lang="en-US" sz="5700" dirty="0">
                <a:solidFill>
                  <a:schemeClr val="tx1"/>
                </a:solidFill>
              </a:rPr>
              <a:t>Meld de </a:t>
            </a:r>
            <a:r>
              <a:rPr lang="en-US" sz="5700" dirty="0" err="1">
                <a:solidFill>
                  <a:schemeClr val="tx1"/>
                </a:solidFill>
              </a:rPr>
              <a:t>onveilige</a:t>
            </a:r>
            <a:r>
              <a:rPr lang="en-US" sz="5700" dirty="0">
                <a:solidFill>
                  <a:schemeClr val="tx1"/>
                </a:solidFill>
              </a:rPr>
              <a:t> </a:t>
            </a:r>
            <a:r>
              <a:rPr lang="en-US" sz="5700" dirty="0" err="1">
                <a:solidFill>
                  <a:schemeClr val="tx1"/>
                </a:solidFill>
              </a:rPr>
              <a:t>situatie</a:t>
            </a:r>
            <a:r>
              <a:rPr lang="en-US" sz="5700" dirty="0">
                <a:solidFill>
                  <a:schemeClr val="tx1"/>
                </a:solidFill>
              </a:rPr>
              <a:t> direct  </a:t>
            </a:r>
          </a:p>
          <a:p>
            <a:endParaRPr lang="en-US" sz="5700" dirty="0">
              <a:solidFill>
                <a:schemeClr val="tx1"/>
              </a:solidFill>
            </a:endParaRPr>
          </a:p>
          <a:p>
            <a:r>
              <a:rPr lang="en-US" sz="5700" dirty="0" err="1">
                <a:solidFill>
                  <a:schemeClr val="tx1"/>
                </a:solidFill>
              </a:rPr>
              <a:t>aan</a:t>
            </a:r>
            <a:r>
              <a:rPr lang="en-US" sz="5700" dirty="0">
                <a:solidFill>
                  <a:schemeClr val="tx1"/>
                </a:solidFill>
              </a:rPr>
              <a:t> </a:t>
            </a:r>
            <a:r>
              <a:rPr lang="en-US" sz="5700" dirty="0" err="1">
                <a:solidFill>
                  <a:schemeClr val="tx1"/>
                </a:solidFill>
              </a:rPr>
              <a:t>jouw</a:t>
            </a:r>
            <a:r>
              <a:rPr lang="en-US" sz="5700" dirty="0">
                <a:solidFill>
                  <a:schemeClr val="tx1"/>
                </a:solidFill>
              </a:rPr>
              <a:t> </a:t>
            </a:r>
            <a:r>
              <a:rPr lang="en-US" sz="5700" dirty="0" err="1">
                <a:solidFill>
                  <a:schemeClr val="tx1"/>
                </a:solidFill>
              </a:rPr>
              <a:t>leidinggevende</a:t>
            </a:r>
            <a:endParaRPr sz="5700" dirty="0">
              <a:solidFill>
                <a:schemeClr val="tx1"/>
              </a:solidFill>
            </a:endParaRPr>
          </a:p>
        </p:txBody>
      </p:sp>
    </p:spTree>
    <p:extLst>
      <p:ext uri="{BB962C8B-B14F-4D97-AF65-F5344CB8AC3E}">
        <p14:creationId xmlns:p14="http://schemas.microsoft.com/office/powerpoint/2010/main" val="22017215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8E483AA4-9CD6-60BF-C1C8-1F685A67D216}"/>
              </a:ext>
            </a:extLst>
          </p:cNvPr>
          <p:cNvSpPr txBox="1"/>
          <p:nvPr/>
        </p:nvSpPr>
        <p:spPr>
          <a:xfrm>
            <a:off x="1689096" y="1617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err="1"/>
              <a:t>Aandachtspunten</a:t>
            </a:r>
            <a:endParaRPr dirty="0"/>
          </a:p>
        </p:txBody>
      </p:sp>
      <p:sp>
        <p:nvSpPr>
          <p:cNvPr id="3" name="Wat kan jij doen?">
            <a:extLst>
              <a:ext uri="{FF2B5EF4-FFF2-40B4-BE49-F238E27FC236}">
                <a16:creationId xmlns:a16="http://schemas.microsoft.com/office/drawing/2014/main" id="{BA464E04-28F0-AE77-B6E3-0F88FB3661C7}"/>
              </a:ext>
            </a:extLst>
          </p:cNvPr>
          <p:cNvSpPr txBox="1"/>
          <p:nvPr/>
        </p:nvSpPr>
        <p:spPr>
          <a:xfrm>
            <a:off x="1689096" y="2760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dirty="0" err="1">
                <a:solidFill>
                  <a:schemeClr val="tx1"/>
                </a:solidFill>
              </a:rPr>
              <a:t>Algemeen</a:t>
            </a:r>
            <a:endParaRPr sz="4000" dirty="0">
              <a:solidFill>
                <a:schemeClr val="tx1"/>
              </a:solidFill>
            </a:endParaRPr>
          </a:p>
        </p:txBody>
      </p:sp>
      <p:sp>
        <p:nvSpPr>
          <p:cNvPr id="5" name="TextBox 4">
            <a:extLst>
              <a:ext uri="{FF2B5EF4-FFF2-40B4-BE49-F238E27FC236}">
                <a16:creationId xmlns:a16="http://schemas.microsoft.com/office/drawing/2014/main" id="{3BA8C5A2-FC64-3626-9D7D-BABAC3C595D4}"/>
              </a:ext>
            </a:extLst>
          </p:cNvPr>
          <p:cNvSpPr txBox="1"/>
          <p:nvPr/>
        </p:nvSpPr>
        <p:spPr>
          <a:xfrm>
            <a:off x="1803400" y="4036173"/>
            <a:ext cx="10388600" cy="6068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lvl="0" indent="-342900" algn="l">
              <a:lnSpc>
                <a:spcPct val="107000"/>
              </a:lnSpc>
              <a:spcAft>
                <a:spcPts val="800"/>
              </a:spcAft>
              <a:buFont typeface="Arial" panose="020B0604020202020204" pitchFamily="34" charset="0"/>
              <a:buChar char="•"/>
              <a:tabLst>
                <a:tab pos="457200" algn="l"/>
              </a:tabLst>
            </a:pPr>
            <a:r>
              <a:rPr lang="nl-NL" sz="3200" b="1" kern="100" dirty="0">
                <a:effectLst/>
                <a:ea typeface="Calibri" panose="020F0502020204030204" pitchFamily="34" charset="0"/>
                <a:cs typeface="Times New Roman" panose="02020603050405020304" pitchFamily="18" charset="0"/>
              </a:rPr>
              <a:t>Wees extra alert in bijzondere werkomgevingen zoals putten, sleuven, besloten ruimten en/of ATEX-zones.</a:t>
            </a:r>
          </a:p>
          <a:p>
            <a:pPr marL="342900" lvl="0" indent="-342900" algn="l">
              <a:lnSpc>
                <a:spcPct val="107000"/>
              </a:lnSpc>
              <a:spcAft>
                <a:spcPts val="800"/>
              </a:spcAft>
              <a:buFont typeface="Arial" panose="020B0604020202020204" pitchFamily="34" charset="0"/>
              <a:buChar char="•"/>
              <a:tabLst>
                <a:tab pos="457200" algn="l"/>
              </a:tabLst>
            </a:pPr>
            <a:endParaRPr lang="en-001" sz="3200" b="1" kern="100"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Arial" panose="020B0604020202020204" pitchFamily="34" charset="0"/>
              <a:buChar char="•"/>
              <a:tabLst>
                <a:tab pos="457200" algn="l"/>
              </a:tabLst>
            </a:pPr>
            <a:r>
              <a:rPr lang="nl-NL" sz="3200" b="1" kern="100" dirty="0">
                <a:effectLst/>
                <a:ea typeface="Calibri" panose="020F0502020204030204" pitchFamily="34" charset="0"/>
                <a:cs typeface="Times New Roman" panose="02020603050405020304" pitchFamily="18" charset="0"/>
              </a:rPr>
              <a:t>Stuur degene, waarbij een stroomdoorgang heeft plaatsgevonden, altijd naar een specialist (arts of SEH) voor controle.</a:t>
            </a:r>
            <a:endParaRPr lang="en-001" sz="3200" b="1" kern="100" dirty="0">
              <a:effectLst/>
              <a:ea typeface="Calibri" panose="020F0502020204030204" pitchFamily="34" charset="0"/>
              <a:cs typeface="Times New Roman" panose="02020603050405020304" pitchFamily="18" charset="0"/>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dirty="0">
              <a:ln>
                <a:noFill/>
              </a:ln>
              <a:solidFill>
                <a:srgbClr val="FFFFFF"/>
              </a:solidFill>
              <a:effectLst/>
              <a:uFillTx/>
              <a:ea typeface="+mj-ea"/>
              <a:cs typeface="+mj-cs"/>
              <a:sym typeface="Helvetica Neue"/>
            </a:endParaRPr>
          </a:p>
        </p:txBody>
      </p:sp>
    </p:spTree>
    <p:extLst>
      <p:ext uri="{BB962C8B-B14F-4D97-AF65-F5344CB8AC3E}">
        <p14:creationId xmlns:p14="http://schemas.microsoft.com/office/powerpoint/2010/main" val="25733512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t kan jij doen?">
            <a:extLst>
              <a:ext uri="{FF2B5EF4-FFF2-40B4-BE49-F238E27FC236}">
                <a16:creationId xmlns:a16="http://schemas.microsoft.com/office/drawing/2014/main" id="{3443BA37-AFB0-8D4D-3EC4-B027A19C94ED}"/>
              </a:ext>
            </a:extLst>
          </p:cNvPr>
          <p:cNvSpPr txBox="1"/>
          <p:nvPr/>
        </p:nvSpPr>
        <p:spPr>
          <a:xfrm>
            <a:off x="1689096" y="2760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b="1" spc="0" dirty="0" err="1">
                <a:solidFill>
                  <a:srgbClr val="FFFFFF"/>
                </a:solidFill>
                <a:latin typeface="Fuse Bold" pitchFamily="2" charset="77"/>
                <a:ea typeface="Helvetica Neue" panose="02000503000000020004" pitchFamily="2" charset="0"/>
                <a:cs typeface="Helvetica Neue" panose="02000503000000020004" pitchFamily="2" charset="0"/>
              </a:rPr>
              <a:t>E</a:t>
            </a:r>
            <a:r>
              <a:rPr lang="en-US" sz="4000" b="1" spc="0" baseline="0" dirty="0" err="1">
                <a:ln>
                  <a:noFill/>
                </a:ln>
                <a:solidFill>
                  <a:srgbClr val="FFFFFF"/>
                </a:solidFill>
                <a:effectLst/>
                <a:latin typeface="Fuse Bold" pitchFamily="2" charset="77"/>
                <a:ea typeface="Helvetica Neue" panose="02000503000000020004" pitchFamily="2" charset="0"/>
                <a:cs typeface="Helvetica Neue" panose="02000503000000020004" pitchFamily="2" charset="0"/>
              </a:rPr>
              <a:t>lektrificatie</a:t>
            </a:r>
            <a:r>
              <a:rPr lang="en-US" sz="900" b="1" dirty="0">
                <a:latin typeface="Fuse Bold" pitchFamily="2" charset="77"/>
              </a:rPr>
              <a:t> </a:t>
            </a:r>
            <a:endParaRPr lang="en-001" sz="4000" b="1" dirty="0">
              <a:solidFill>
                <a:schemeClr val="tx1"/>
              </a:solidFill>
              <a:latin typeface="Fuse Bold" pitchFamily="2" charset="77"/>
            </a:endParaRPr>
          </a:p>
        </p:txBody>
      </p:sp>
      <p:sp>
        <p:nvSpPr>
          <p:cNvPr id="4" name="TextBox 3">
            <a:extLst>
              <a:ext uri="{FF2B5EF4-FFF2-40B4-BE49-F238E27FC236}">
                <a16:creationId xmlns:a16="http://schemas.microsoft.com/office/drawing/2014/main" id="{C33CF40B-8D1A-572D-E961-B94BEAE51D1C}"/>
              </a:ext>
            </a:extLst>
          </p:cNvPr>
          <p:cNvSpPr txBox="1"/>
          <p:nvPr/>
        </p:nvSpPr>
        <p:spPr>
          <a:xfrm>
            <a:off x="1803400" y="4036173"/>
            <a:ext cx="12613640" cy="94355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lvl="0" indent="-342900" algn="l">
              <a:lnSpc>
                <a:spcPct val="107000"/>
              </a:lnSpc>
              <a:spcAft>
                <a:spcPts val="800"/>
              </a:spcAft>
              <a:buFont typeface="Arial" panose="020B0604020202020204" pitchFamily="34" charset="0"/>
              <a:buChar char="•"/>
              <a:tabLst>
                <a:tab pos="457200" algn="l"/>
              </a:tabLst>
            </a:pPr>
            <a:r>
              <a:rPr lang="nl-NL" sz="3200" b="1" kern="100" dirty="0">
                <a:effectLst/>
                <a:ea typeface="Calibri" panose="020F0502020204030204" pitchFamily="34" charset="0"/>
                <a:cs typeface="Times New Roman" panose="02020603050405020304" pitchFamily="18" charset="0"/>
              </a:rPr>
              <a:t>De ontwikkelingen op elektrisch gebied gaan snel. </a:t>
            </a:r>
            <a:br>
              <a:rPr lang="nl-NL" sz="3200" b="1" kern="100" dirty="0">
                <a:effectLst/>
                <a:ea typeface="Calibri" panose="020F0502020204030204" pitchFamily="34" charset="0"/>
                <a:cs typeface="Times New Roman" panose="02020603050405020304" pitchFamily="18" charset="0"/>
              </a:rPr>
            </a:br>
            <a:r>
              <a:rPr lang="nl-NL" sz="3200" kern="100" dirty="0">
                <a:effectLst/>
                <a:ea typeface="Calibri" panose="020F0502020204030204" pitchFamily="34" charset="0"/>
                <a:cs typeface="Times New Roman" panose="02020603050405020304" pitchFamily="18" charset="0"/>
              </a:rPr>
              <a:t>We hebben te maken met meer elektrische voertuigen, elektrisch materieel, zonnepanelen, laadpalen en andere nieuwe elektrische (deel)installaties.</a:t>
            </a:r>
          </a:p>
          <a:p>
            <a:pPr marL="342900" lvl="0" indent="-342900" algn="l">
              <a:lnSpc>
                <a:spcPct val="107000"/>
              </a:lnSpc>
              <a:spcAft>
                <a:spcPts val="800"/>
              </a:spcAft>
              <a:buFont typeface="Arial" panose="020B0604020202020204" pitchFamily="34" charset="0"/>
              <a:buChar char="•"/>
              <a:tabLst>
                <a:tab pos="457200" algn="l"/>
              </a:tabLst>
            </a:pPr>
            <a:endParaRPr lang="en-001" sz="3200" b="1" kern="100"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Arial" panose="020B0604020202020204" pitchFamily="34" charset="0"/>
              <a:buChar char="•"/>
              <a:tabLst>
                <a:tab pos="457200" algn="l"/>
              </a:tabLst>
            </a:pPr>
            <a:r>
              <a:rPr lang="nl-NL" sz="3200" b="1" kern="100" dirty="0">
                <a:effectLst/>
                <a:ea typeface="Calibri" panose="020F0502020204030204" pitchFamily="34" charset="0"/>
                <a:cs typeface="Times New Roman" panose="02020603050405020304" pitchFamily="18" charset="0"/>
              </a:rPr>
              <a:t>De intrede van elektrificatie brengt nieuwe gevaren met zich mee </a:t>
            </a:r>
            <a:r>
              <a:rPr lang="nl-NL" sz="3200" kern="100" dirty="0">
                <a:effectLst/>
                <a:ea typeface="Calibri" panose="020F0502020204030204" pitchFamily="34" charset="0"/>
                <a:cs typeface="Times New Roman" panose="02020603050405020304" pitchFamily="18" charset="0"/>
              </a:rPr>
              <a:t>voor gebruikers (bewoners, beheerders, derden), experts (monteurs, e.d.) en andere werknemers (</a:t>
            </a:r>
            <a:r>
              <a:rPr lang="nl-NL" sz="3200" kern="100" dirty="0" err="1">
                <a:effectLst/>
                <a:ea typeface="Calibri" panose="020F0502020204030204" pitchFamily="34" charset="0"/>
                <a:cs typeface="Times New Roman" panose="02020603050405020304" pitchFamily="18" charset="0"/>
              </a:rPr>
              <a:t>bouwplaatsmedewerkers</a:t>
            </a:r>
            <a:r>
              <a:rPr lang="nl-NL" sz="3200" kern="100" dirty="0">
                <a:effectLst/>
                <a:ea typeface="Calibri" panose="020F0502020204030204" pitchFamily="34" charset="0"/>
                <a:cs typeface="Times New Roman" panose="02020603050405020304" pitchFamily="18" charset="0"/>
              </a:rPr>
              <a:t>, grondwerkers, e.d.).</a:t>
            </a:r>
          </a:p>
          <a:p>
            <a:pPr marL="342900" lvl="0" indent="-342900" algn="l">
              <a:lnSpc>
                <a:spcPct val="107000"/>
              </a:lnSpc>
              <a:spcAft>
                <a:spcPts val="800"/>
              </a:spcAft>
              <a:buFont typeface="Arial" panose="020B0604020202020204" pitchFamily="34" charset="0"/>
              <a:buChar char="•"/>
              <a:tabLst>
                <a:tab pos="457200" algn="l"/>
              </a:tabLst>
            </a:pPr>
            <a:endParaRPr lang="en-001" sz="3200" b="1" kern="100"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Arial" panose="020B0604020202020204" pitchFamily="34" charset="0"/>
              <a:buChar char="•"/>
              <a:tabLst>
                <a:tab pos="457200" algn="l"/>
              </a:tabLst>
            </a:pPr>
            <a:r>
              <a:rPr lang="nl-NL" sz="3200" b="1" kern="100" dirty="0">
                <a:effectLst/>
                <a:ea typeface="Calibri" panose="020F0502020204030204" pitchFamily="34" charset="0"/>
                <a:cs typeface="Times New Roman" panose="02020603050405020304" pitchFamily="18" charset="0"/>
              </a:rPr>
              <a:t>Stel je zelf op de hoogte van de gevaren van energiedragers </a:t>
            </a:r>
            <a:r>
              <a:rPr lang="nl-NL" sz="3200" kern="100" dirty="0">
                <a:effectLst/>
                <a:ea typeface="Calibri" panose="020F0502020204030204" pitchFamily="34" charset="0"/>
                <a:cs typeface="Times New Roman" panose="02020603050405020304" pitchFamily="18" charset="0"/>
              </a:rPr>
              <a:t>zoals cellen, (lithium)batterijen of accu's. Zie hiervoor ook de richtlijn </a:t>
            </a:r>
            <a:r>
              <a:rPr lang="nl-NL" sz="3200" u="sng" kern="100" dirty="0">
                <a:effectLst/>
                <a:ea typeface="Calibri" panose="020F0502020204030204" pitchFamily="34" charset="0"/>
                <a:cs typeface="Times New Roman" panose="02020603050405020304" pitchFamily="18" charset="0"/>
              </a:rPr>
              <a:t>PGS37-2</a:t>
            </a:r>
            <a:r>
              <a:rPr lang="nl-NL" sz="3200" kern="100" dirty="0">
                <a:effectLst/>
                <a:ea typeface="Calibri" panose="020F0502020204030204" pitchFamily="34" charset="0"/>
                <a:cs typeface="Times New Roman" panose="02020603050405020304" pitchFamily="18" charset="0"/>
              </a:rPr>
              <a:t> (LINK</a:t>
            </a:r>
            <a:r>
              <a:rPr lang="nl-NL" sz="3200" kern="100" dirty="0">
                <a:solidFill>
                  <a:schemeClr val="tx1"/>
                </a:solidFill>
                <a:effectLst/>
                <a:ea typeface="Calibri" panose="020F0502020204030204" pitchFamily="34" charset="0"/>
                <a:cs typeface="Times New Roman" panose="02020603050405020304" pitchFamily="18" charset="0"/>
              </a:rPr>
              <a:t>; </a:t>
            </a:r>
            <a:r>
              <a:rPr lang="nl-NL" sz="3200" u="sng" kern="100" dirty="0">
                <a:solidFill>
                  <a:schemeClr val="tx1"/>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Publicatiereeks Gevaarlijke Stoffen</a:t>
            </a:r>
            <a:r>
              <a:rPr lang="nl-NL" sz="3200" kern="100" dirty="0">
                <a:solidFill>
                  <a:schemeClr val="tx1"/>
                </a:solidFill>
                <a:effectLst/>
                <a:ea typeface="Calibri" panose="020F0502020204030204" pitchFamily="34" charset="0"/>
                <a:cs typeface="Times New Roman" panose="02020603050405020304" pitchFamily="18" charset="0"/>
              </a:rPr>
              <a:t>).</a:t>
            </a:r>
            <a:endParaRPr lang="en-001" sz="3200" kern="100" dirty="0">
              <a:solidFill>
                <a:schemeClr val="tx1"/>
              </a:solidFill>
              <a:effectLst/>
              <a:ea typeface="Calibri" panose="020F0502020204030204" pitchFamily="34" charset="0"/>
              <a:cs typeface="Times New Roman" panose="02020603050405020304" pitchFamily="18" charset="0"/>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dirty="0">
              <a:ln>
                <a:noFill/>
              </a:ln>
              <a:solidFill>
                <a:srgbClr val="FFFFFF"/>
              </a:solidFill>
              <a:effectLst/>
              <a:uFillTx/>
              <a:ea typeface="+mj-ea"/>
              <a:cs typeface="+mj-cs"/>
              <a:sym typeface="Helvetica Neue"/>
            </a:endParaRPr>
          </a:p>
        </p:txBody>
      </p:sp>
      <p:sp>
        <p:nvSpPr>
          <p:cNvPr id="6" name="Wat kan jij doen?">
            <a:extLst>
              <a:ext uri="{FF2B5EF4-FFF2-40B4-BE49-F238E27FC236}">
                <a16:creationId xmlns:a16="http://schemas.microsoft.com/office/drawing/2014/main" id="{C6AEF5A7-0BD7-3904-015F-CE782F3077B9}"/>
              </a:ext>
            </a:extLst>
          </p:cNvPr>
          <p:cNvSpPr txBox="1"/>
          <p:nvPr/>
        </p:nvSpPr>
        <p:spPr>
          <a:xfrm>
            <a:off x="1689096" y="1617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err="1"/>
              <a:t>Aandachtspunten</a:t>
            </a:r>
            <a:endParaRPr dirty="0"/>
          </a:p>
        </p:txBody>
      </p:sp>
    </p:spTree>
    <p:extLst>
      <p:ext uri="{BB962C8B-B14F-4D97-AF65-F5344CB8AC3E}">
        <p14:creationId xmlns:p14="http://schemas.microsoft.com/office/powerpoint/2010/main" val="29888376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79EB9505-BF02-553D-F568-F0D07277919A}"/>
              </a:ext>
            </a:extLst>
          </p:cNvPr>
          <p:cNvSpPr txBox="1"/>
          <p:nvPr/>
        </p:nvSpPr>
        <p:spPr>
          <a:xfrm>
            <a:off x="1689096" y="1617833"/>
            <a:ext cx="14643104"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err="1"/>
              <a:t>Voorbeeld</a:t>
            </a:r>
            <a:endParaRPr dirty="0"/>
          </a:p>
        </p:txBody>
      </p:sp>
      <p:sp>
        <p:nvSpPr>
          <p:cNvPr id="3" name="Wat kan jij doen?">
            <a:extLst>
              <a:ext uri="{FF2B5EF4-FFF2-40B4-BE49-F238E27FC236}">
                <a16:creationId xmlns:a16="http://schemas.microsoft.com/office/drawing/2014/main" id="{6F490BD2-0820-8811-8F26-0482A0A57774}"/>
              </a:ext>
            </a:extLst>
          </p:cNvPr>
          <p:cNvSpPr txBox="1"/>
          <p:nvPr/>
        </p:nvSpPr>
        <p:spPr>
          <a:xfrm>
            <a:off x="1689096" y="2760833"/>
            <a:ext cx="14643104"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dirty="0">
                <a:solidFill>
                  <a:schemeClr val="tx1"/>
                </a:solidFill>
              </a:rPr>
              <a:t>[</a:t>
            </a:r>
            <a:r>
              <a:rPr lang="en-US" sz="4000" dirty="0" err="1">
                <a:solidFill>
                  <a:schemeClr val="tx1"/>
                </a:solidFill>
              </a:rPr>
              <a:t>Plaats</a:t>
            </a:r>
            <a:r>
              <a:rPr lang="en-US" sz="4000" dirty="0">
                <a:solidFill>
                  <a:schemeClr val="tx1"/>
                </a:solidFill>
              </a:rPr>
              <a:t> </a:t>
            </a:r>
            <a:r>
              <a:rPr lang="en-US" sz="4000" dirty="0" err="1">
                <a:solidFill>
                  <a:schemeClr val="tx1"/>
                </a:solidFill>
              </a:rPr>
              <a:t>hier</a:t>
            </a:r>
            <a:r>
              <a:rPr lang="en-US" sz="4000" dirty="0">
                <a:solidFill>
                  <a:schemeClr val="tx1"/>
                </a:solidFill>
              </a:rPr>
              <a:t> de </a:t>
            </a:r>
            <a:r>
              <a:rPr lang="en-US" sz="4000" dirty="0" err="1">
                <a:solidFill>
                  <a:schemeClr val="tx1"/>
                </a:solidFill>
              </a:rPr>
              <a:t>titel</a:t>
            </a:r>
            <a:r>
              <a:rPr lang="en-US" sz="4000" dirty="0">
                <a:solidFill>
                  <a:schemeClr val="tx1"/>
                </a:solidFill>
              </a:rPr>
              <a:t> van </a:t>
            </a:r>
            <a:r>
              <a:rPr lang="en-US" sz="4000" dirty="0" err="1">
                <a:solidFill>
                  <a:schemeClr val="tx1"/>
                </a:solidFill>
              </a:rPr>
              <a:t>dit</a:t>
            </a:r>
            <a:r>
              <a:rPr lang="en-US" sz="4000" dirty="0">
                <a:solidFill>
                  <a:schemeClr val="tx1"/>
                </a:solidFill>
              </a:rPr>
              <a:t> </a:t>
            </a:r>
            <a:r>
              <a:rPr lang="en-US" sz="4000" dirty="0" err="1">
                <a:solidFill>
                  <a:schemeClr val="tx1"/>
                </a:solidFill>
              </a:rPr>
              <a:t>voorbeeld</a:t>
            </a:r>
            <a:r>
              <a:rPr lang="en-US" sz="4000" dirty="0">
                <a:solidFill>
                  <a:schemeClr val="tx1"/>
                </a:solidFill>
              </a:rPr>
              <a:t>]</a:t>
            </a:r>
            <a:endParaRPr sz="4000" dirty="0">
              <a:solidFill>
                <a:schemeClr val="tx1"/>
              </a:solidFill>
            </a:endParaRPr>
          </a:p>
        </p:txBody>
      </p:sp>
      <p:sp>
        <p:nvSpPr>
          <p:cNvPr id="4" name="TextBox 3">
            <a:extLst>
              <a:ext uri="{FF2B5EF4-FFF2-40B4-BE49-F238E27FC236}">
                <a16:creationId xmlns:a16="http://schemas.microsoft.com/office/drawing/2014/main" id="{6E273EDB-F8E4-F86F-67A2-5186E7C32512}"/>
              </a:ext>
            </a:extLst>
          </p:cNvPr>
          <p:cNvSpPr txBox="1"/>
          <p:nvPr/>
        </p:nvSpPr>
        <p:spPr>
          <a:xfrm>
            <a:off x="1803400" y="4036173"/>
            <a:ext cx="10388600"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NL" sz="2400" b="1" i="0" u="none" strike="noStrike" cap="none" spc="0" normalizeH="0" baseline="0" dirty="0">
                <a:ln>
                  <a:noFill/>
                </a:ln>
                <a:solidFill>
                  <a:srgbClr val="FFFFFF"/>
                </a:solidFill>
                <a:effectLst/>
                <a:uFillTx/>
                <a:latin typeface="+mj-lt"/>
                <a:ea typeface="+mj-ea"/>
                <a:cs typeface="+mj-cs"/>
                <a:sym typeface="Helvetica Neue"/>
              </a:rPr>
              <a:t>Wat is er gebeurd?</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NL" dirty="0"/>
              <a:t>...</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NL" sz="2400" b="0" i="0" u="none" strike="noStrike" cap="none" spc="0" normalizeH="0" baseline="0" dirty="0">
                <a:ln>
                  <a:noFill/>
                </a:ln>
                <a:solidFill>
                  <a:srgbClr val="FFFFFF"/>
                </a:solidFill>
                <a:effectLst/>
                <a:uFillTx/>
                <a:latin typeface="+mj-lt"/>
                <a:ea typeface="+mj-ea"/>
                <a:cs typeface="+mj-cs"/>
                <a:sym typeface="Helvetica Neue"/>
              </a:rPr>
              <a:t>...</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NL" dirty="0"/>
              <a:t>...</a:t>
            </a:r>
          </a:p>
          <a:p>
            <a:pPr marL="342900" marR="0" indent="-342900" algn="l" defTabSz="2438337" rtl="0" fontAlgn="auto" latinLnBrk="0" hangingPunct="0">
              <a:lnSpc>
                <a:spcPct val="100000"/>
              </a:lnSpc>
              <a:spcBef>
                <a:spcPts val="0"/>
              </a:spcBef>
              <a:spcAft>
                <a:spcPts val="0"/>
              </a:spcAft>
              <a:buClrTx/>
              <a:buSzTx/>
              <a:buFontTx/>
              <a:buChar char="-"/>
              <a:tabLst/>
            </a:pPr>
            <a:endParaRPr kumimoji="0" lang="en-NL" sz="2400" b="0"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r>
              <a:rPr lang="en-NL" b="1" dirty="0"/>
              <a:t>Wat waren de gevolgen?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NL" sz="2400" b="0" i="0" u="none" strike="noStrike" cap="none" spc="0" normalizeH="0" baseline="0" dirty="0">
                <a:ln>
                  <a:noFill/>
                </a:ln>
                <a:solidFill>
                  <a:srgbClr val="FFFFFF"/>
                </a:solidFill>
                <a:effectLst/>
                <a:uFillTx/>
                <a:latin typeface="+mj-lt"/>
                <a:ea typeface="+mj-ea"/>
                <a:cs typeface="+mj-cs"/>
                <a:sym typeface="Helvetica Neue"/>
              </a:rPr>
              <a:t>...</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NL" dirty="0"/>
              <a:t>...</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NL" sz="2400" b="0" i="0" u="none" strike="noStrike" cap="none" spc="0" normalizeH="0" baseline="0" dirty="0">
                <a:ln>
                  <a:noFill/>
                </a:ln>
                <a:solidFill>
                  <a:srgbClr val="FFFFFF"/>
                </a:solidFill>
                <a:effectLst/>
                <a:uFillTx/>
                <a:latin typeface="+mj-lt"/>
                <a:ea typeface="+mj-ea"/>
                <a:cs typeface="+mj-cs"/>
                <a:sym typeface="Helvetica Neue"/>
              </a:rPr>
              <a:t>...</a:t>
            </a:r>
          </a:p>
          <a:p>
            <a:pPr marL="342900" marR="0" indent="-342900" algn="l" defTabSz="2438337" rtl="0" fontAlgn="auto" latinLnBrk="0" hangingPunct="0">
              <a:lnSpc>
                <a:spcPct val="100000"/>
              </a:lnSpc>
              <a:spcBef>
                <a:spcPts val="0"/>
              </a:spcBef>
              <a:spcAft>
                <a:spcPts val="0"/>
              </a:spcAft>
              <a:buClrTx/>
              <a:buSzTx/>
              <a:buFontTx/>
              <a:buChar char="-"/>
              <a:tabLst/>
            </a:pPr>
            <a:endParaRPr lang="en-NL" dirty="0"/>
          </a:p>
          <a:p>
            <a:pPr marR="0" algn="l" defTabSz="2438337" rtl="0" fontAlgn="auto" latinLnBrk="0" hangingPunct="0">
              <a:lnSpc>
                <a:spcPct val="100000"/>
              </a:lnSpc>
              <a:spcBef>
                <a:spcPts val="0"/>
              </a:spcBef>
              <a:spcAft>
                <a:spcPts val="0"/>
              </a:spcAft>
              <a:buClrTx/>
              <a:buSzTx/>
              <a:tabLst/>
            </a:pPr>
            <a:r>
              <a:rPr kumimoji="0" lang="en-NL" sz="2400" b="1" i="0" u="none" strike="noStrike" cap="none" spc="0" normalizeH="0" baseline="0" dirty="0">
                <a:ln>
                  <a:noFill/>
                </a:ln>
                <a:solidFill>
                  <a:srgbClr val="FFFFFF"/>
                </a:solidFill>
                <a:effectLst/>
                <a:uFillTx/>
                <a:latin typeface="+mj-lt"/>
                <a:ea typeface="+mj-ea"/>
                <a:cs typeface="+mj-cs"/>
                <a:sym typeface="Helvetica Neue"/>
              </a:rPr>
              <a:t>Wat waren de oorzaken?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NL" dirty="0"/>
              <a:t>...</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NL" sz="2400" b="0" i="0" u="none" strike="noStrike" cap="none" spc="0" normalizeH="0" baseline="0" dirty="0">
                <a:ln>
                  <a:noFill/>
                </a:ln>
                <a:solidFill>
                  <a:srgbClr val="FFFFFF"/>
                </a:solidFill>
                <a:effectLst/>
                <a:uFillTx/>
                <a:latin typeface="+mj-lt"/>
                <a:ea typeface="+mj-ea"/>
                <a:cs typeface="+mj-cs"/>
                <a:sym typeface="Helvetica Neue"/>
              </a:rPr>
              <a:t>...</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NL" dirty="0"/>
              <a:t>...</a:t>
            </a:r>
            <a:endParaRPr kumimoji="0" lang="en-NL" sz="2400" b="0" i="0" u="none" strike="noStrike" cap="none" spc="0" normalizeH="0" baseline="0" dirty="0">
              <a:ln>
                <a:noFill/>
              </a:ln>
              <a:solidFill>
                <a:srgbClr val="FFFFFF"/>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NL" sz="2400" b="0" i="0" u="none" strike="noStrike" cap="none" spc="0" normalizeH="0" baseline="0" dirty="0">
              <a:ln>
                <a:noFill/>
              </a:ln>
              <a:solidFill>
                <a:srgbClr val="FFFFFF"/>
              </a:solidFill>
              <a:effectLst/>
              <a:uFillTx/>
              <a:latin typeface="+mj-lt"/>
              <a:ea typeface="+mj-ea"/>
              <a:cs typeface="+mj-cs"/>
              <a:sym typeface="Helvetica Neue"/>
            </a:endParaRPr>
          </a:p>
        </p:txBody>
      </p:sp>
      <p:sp>
        <p:nvSpPr>
          <p:cNvPr id="5" name="Rectangle 4">
            <a:extLst>
              <a:ext uri="{FF2B5EF4-FFF2-40B4-BE49-F238E27FC236}">
                <a16:creationId xmlns:a16="http://schemas.microsoft.com/office/drawing/2014/main" id="{D3CB6862-C447-2A0A-5CC8-5C9AE9EBF181}"/>
              </a:ext>
            </a:extLst>
          </p:cNvPr>
          <p:cNvSpPr/>
          <p:nvPr/>
        </p:nvSpPr>
        <p:spPr>
          <a:xfrm>
            <a:off x="12192000" y="3335432"/>
            <a:ext cx="9946888" cy="7971904"/>
          </a:xfrm>
          <a:prstGeom prst="rect">
            <a:avLst/>
          </a:prstGeom>
          <a:noFill/>
          <a:ln w="25400" cap="flat">
            <a:solidFill>
              <a:schemeClr val="tx1">
                <a:alpha val="19768"/>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NL" sz="2400" b="0" i="0" u="none" strike="noStrike" cap="none" spc="0" normalizeH="0" baseline="0">
              <a:ln>
                <a:noFill/>
              </a:ln>
              <a:effectLst/>
              <a:uFillTx/>
              <a:latin typeface="+mj-lt"/>
              <a:ea typeface="+mj-ea"/>
              <a:cs typeface="+mj-cs"/>
              <a:sym typeface="Helvetica Neue"/>
            </a:endParaRPr>
          </a:p>
        </p:txBody>
      </p:sp>
      <p:sp>
        <p:nvSpPr>
          <p:cNvPr id="7" name="Wat kan jij doen?">
            <a:extLst>
              <a:ext uri="{FF2B5EF4-FFF2-40B4-BE49-F238E27FC236}">
                <a16:creationId xmlns:a16="http://schemas.microsoft.com/office/drawing/2014/main" id="{80EF4995-5D31-E32C-2FFF-521DEC65AA31}"/>
              </a:ext>
            </a:extLst>
          </p:cNvPr>
          <p:cNvSpPr txBox="1"/>
          <p:nvPr/>
        </p:nvSpPr>
        <p:spPr>
          <a:xfrm>
            <a:off x="12969641" y="7034084"/>
            <a:ext cx="8391606"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pPr algn="ctr"/>
            <a:r>
              <a:rPr lang="en-US" sz="4000" dirty="0">
                <a:solidFill>
                  <a:schemeClr val="tx1"/>
                </a:solidFill>
              </a:rPr>
              <a:t>[</a:t>
            </a:r>
            <a:r>
              <a:rPr lang="en-US" sz="4000" dirty="0" err="1">
                <a:solidFill>
                  <a:schemeClr val="tx1"/>
                </a:solidFill>
              </a:rPr>
              <a:t>Plaats</a:t>
            </a:r>
            <a:r>
              <a:rPr lang="en-US" sz="4000" dirty="0">
                <a:solidFill>
                  <a:schemeClr val="tx1"/>
                </a:solidFill>
              </a:rPr>
              <a:t> </a:t>
            </a:r>
            <a:r>
              <a:rPr lang="en-US" sz="4000" dirty="0" err="1">
                <a:solidFill>
                  <a:schemeClr val="tx1"/>
                </a:solidFill>
              </a:rPr>
              <a:t>hier</a:t>
            </a:r>
            <a:r>
              <a:rPr lang="en-US" sz="4000" dirty="0">
                <a:solidFill>
                  <a:schemeClr val="tx1"/>
                </a:solidFill>
              </a:rPr>
              <a:t> de </a:t>
            </a:r>
            <a:r>
              <a:rPr lang="en-US" sz="4000" dirty="0" err="1">
                <a:solidFill>
                  <a:schemeClr val="tx1"/>
                </a:solidFill>
              </a:rPr>
              <a:t>foto</a:t>
            </a:r>
            <a:r>
              <a:rPr lang="en-US" sz="4000" dirty="0">
                <a:solidFill>
                  <a:schemeClr val="tx1"/>
                </a:solidFill>
              </a:rPr>
              <a:t> van </a:t>
            </a:r>
            <a:r>
              <a:rPr lang="en-US" sz="4000" dirty="0" err="1">
                <a:solidFill>
                  <a:schemeClr val="tx1"/>
                </a:solidFill>
              </a:rPr>
              <a:t>dit</a:t>
            </a:r>
            <a:r>
              <a:rPr lang="en-US" sz="4000" dirty="0">
                <a:solidFill>
                  <a:schemeClr val="tx1"/>
                </a:solidFill>
              </a:rPr>
              <a:t> </a:t>
            </a:r>
            <a:r>
              <a:rPr lang="en-US" sz="4000" dirty="0" err="1">
                <a:solidFill>
                  <a:schemeClr val="tx1"/>
                </a:solidFill>
              </a:rPr>
              <a:t>voorbeeld</a:t>
            </a:r>
            <a:r>
              <a:rPr lang="en-US" sz="4000" dirty="0">
                <a:solidFill>
                  <a:schemeClr val="tx1"/>
                </a:solidFill>
              </a:rPr>
              <a:t>]</a:t>
            </a:r>
            <a:endParaRPr sz="4000" dirty="0">
              <a:solidFill>
                <a:schemeClr val="tx1"/>
              </a:solidFill>
            </a:endParaRPr>
          </a:p>
        </p:txBody>
      </p:sp>
    </p:spTree>
    <p:extLst>
      <p:ext uri="{BB962C8B-B14F-4D97-AF65-F5344CB8AC3E}">
        <p14:creationId xmlns:p14="http://schemas.microsoft.com/office/powerpoint/2010/main" val="282732244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E0485EE1-A6C0-29F6-676B-F2E8EC83C63D}"/>
              </a:ext>
            </a:extLst>
          </p:cNvPr>
          <p:cNvSpPr txBox="1"/>
          <p:nvPr/>
        </p:nvSpPr>
        <p:spPr>
          <a:xfrm>
            <a:off x="3476624" y="5418136"/>
            <a:ext cx="17430752" cy="2610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a:lnSpc>
                <a:spcPct val="80000"/>
              </a:lnSpc>
              <a:defRPr sz="8000" spc="-200">
                <a:solidFill>
                  <a:srgbClr val="000000"/>
                </a:solidFill>
                <a:latin typeface="Fuse-Bold"/>
                <a:ea typeface="Fuse-Bold"/>
                <a:cs typeface="Fuse-Bold"/>
                <a:sym typeface="Fuse-Bold"/>
              </a:defRPr>
            </a:lvl1pPr>
          </a:lstStyle>
          <a:p>
            <a:pPr algn="ctr"/>
            <a:r>
              <a:rPr lang="en-US" dirty="0">
                <a:solidFill>
                  <a:schemeClr val="tx1"/>
                </a:solidFill>
              </a:rPr>
              <a:t>Hoe </a:t>
            </a:r>
            <a:r>
              <a:rPr lang="en-US" dirty="0" err="1">
                <a:solidFill>
                  <a:schemeClr val="tx1"/>
                </a:solidFill>
              </a:rPr>
              <a:t>denk</a:t>
            </a:r>
            <a:r>
              <a:rPr lang="en-US" dirty="0">
                <a:solidFill>
                  <a:schemeClr val="tx1"/>
                </a:solidFill>
              </a:rPr>
              <a:t> </a:t>
            </a:r>
            <a:r>
              <a:rPr lang="en-US" dirty="0" err="1">
                <a:solidFill>
                  <a:schemeClr val="tx1"/>
                </a:solidFill>
              </a:rPr>
              <a:t>jij</a:t>
            </a:r>
            <a:r>
              <a:rPr lang="en-US" dirty="0">
                <a:solidFill>
                  <a:schemeClr val="tx1"/>
                </a:solidFill>
              </a:rPr>
              <a:t> </a:t>
            </a:r>
            <a:r>
              <a:rPr lang="en-US" dirty="0" err="1">
                <a:solidFill>
                  <a:schemeClr val="tx1"/>
                </a:solidFill>
              </a:rPr>
              <a:t>dat</a:t>
            </a:r>
            <a:r>
              <a:rPr lang="en-US" dirty="0">
                <a:solidFill>
                  <a:schemeClr val="tx1"/>
                </a:solidFill>
              </a:rPr>
              <a:t> we </a:t>
            </a:r>
            <a:r>
              <a:rPr lang="en-US" dirty="0" err="1">
                <a:solidFill>
                  <a:schemeClr val="tx1"/>
                </a:solidFill>
              </a:rPr>
              <a:t>elektrische</a:t>
            </a:r>
            <a:r>
              <a:rPr lang="en-US" dirty="0">
                <a:solidFill>
                  <a:schemeClr val="tx1"/>
                </a:solidFill>
              </a:rPr>
              <a:t> </a:t>
            </a:r>
            <a:r>
              <a:rPr lang="en-US" dirty="0" err="1">
                <a:solidFill>
                  <a:schemeClr val="tx1"/>
                </a:solidFill>
              </a:rPr>
              <a:t>gevaren</a:t>
            </a:r>
            <a:r>
              <a:rPr lang="en-US" dirty="0">
                <a:solidFill>
                  <a:schemeClr val="tx1"/>
                </a:solidFill>
              </a:rPr>
              <a:t> </a:t>
            </a:r>
          </a:p>
          <a:p>
            <a:pPr algn="ctr"/>
            <a:r>
              <a:rPr lang="en-US" dirty="0" err="1">
                <a:solidFill>
                  <a:schemeClr val="tx1"/>
                </a:solidFill>
              </a:rPr>
              <a:t>kunnen</a:t>
            </a:r>
            <a:r>
              <a:rPr lang="en-US" dirty="0">
                <a:solidFill>
                  <a:schemeClr val="tx1"/>
                </a:solidFill>
              </a:rPr>
              <a:t> </a:t>
            </a:r>
            <a:r>
              <a:rPr lang="en-US" dirty="0" err="1">
                <a:solidFill>
                  <a:schemeClr val="tx1"/>
                </a:solidFill>
              </a:rPr>
              <a:t>voorkomen</a:t>
            </a:r>
            <a:r>
              <a:rPr lang="en-US" dirty="0">
                <a:solidFill>
                  <a:schemeClr val="tx1"/>
                </a:solidFill>
              </a:rPr>
              <a:t>?</a:t>
            </a:r>
          </a:p>
        </p:txBody>
      </p:sp>
    </p:spTree>
    <p:extLst>
      <p:ext uri="{BB962C8B-B14F-4D97-AF65-F5344CB8AC3E}">
        <p14:creationId xmlns:p14="http://schemas.microsoft.com/office/powerpoint/2010/main" val="36972443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anrijdgevaar reduceren">
            <a:extLst>
              <a:ext uri="{FF2B5EF4-FFF2-40B4-BE49-F238E27FC236}">
                <a16:creationId xmlns:a16="http://schemas.microsoft.com/office/drawing/2014/main" id="{7EAF7AE3-E8D5-9728-7451-1E4326CAFE61}"/>
              </a:ext>
            </a:extLst>
          </p:cNvPr>
          <p:cNvSpPr txBox="1"/>
          <p:nvPr/>
        </p:nvSpPr>
        <p:spPr>
          <a:xfrm>
            <a:off x="1206496" y="3246821"/>
            <a:ext cx="9639304" cy="1869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solidFill>
                  <a:srgbClr val="000000"/>
                </a:solidFill>
                <a:latin typeface="Fuse-Bold"/>
                <a:ea typeface="Fuse-Bold"/>
                <a:cs typeface="Fuse-Bold"/>
                <a:sym typeface="Fuse-Bold"/>
              </a:defRPr>
            </a:lvl1pPr>
          </a:lstStyle>
          <a:p>
            <a:r>
              <a:rPr lang="en-US" dirty="0" err="1">
                <a:solidFill>
                  <a:schemeClr val="tx1"/>
                </a:solidFill>
              </a:rPr>
              <a:t>Dankjewel</a:t>
            </a:r>
            <a:r>
              <a:rPr lang="en-US" dirty="0">
                <a:solidFill>
                  <a:schemeClr val="tx1"/>
                </a:solidFill>
              </a:rPr>
              <a:t>!</a:t>
            </a:r>
            <a:endParaRPr dirty="0">
              <a:solidFill>
                <a:schemeClr val="tx1"/>
              </a:solidFill>
            </a:endParaRPr>
          </a:p>
        </p:txBody>
      </p:sp>
      <p:sp>
        <p:nvSpPr>
          <p:cNvPr id="3" name="Wat kan jij doen?">
            <a:extLst>
              <a:ext uri="{FF2B5EF4-FFF2-40B4-BE49-F238E27FC236}">
                <a16:creationId xmlns:a16="http://schemas.microsoft.com/office/drawing/2014/main" id="{7B3FFE8F-3812-9C6F-F292-01EEC9325FA4}"/>
              </a:ext>
            </a:extLst>
          </p:cNvPr>
          <p:cNvSpPr txBox="1"/>
          <p:nvPr/>
        </p:nvSpPr>
        <p:spPr>
          <a:xfrm>
            <a:off x="1206496" y="4571184"/>
            <a:ext cx="10299704" cy="108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latin typeface="Fuse-Bold"/>
                <a:ea typeface="Fuse-Bold"/>
                <a:cs typeface="Fuse-Bold"/>
                <a:sym typeface="Fuse-Bold"/>
              </a:defRPr>
            </a:lvl1pPr>
          </a:lstStyle>
          <a:p>
            <a:r>
              <a:rPr lang="en-US" sz="4000" dirty="0" err="1">
                <a:solidFill>
                  <a:srgbClr val="44B7CB"/>
                </a:solidFill>
              </a:rPr>
              <a:t>Elektrische</a:t>
            </a:r>
            <a:r>
              <a:rPr lang="en-US" sz="4000" dirty="0">
                <a:solidFill>
                  <a:srgbClr val="44B7CB"/>
                </a:solidFill>
              </a:rPr>
              <a:t> </a:t>
            </a:r>
            <a:r>
              <a:rPr lang="en-US" sz="4000" dirty="0" err="1">
                <a:solidFill>
                  <a:srgbClr val="44B7CB"/>
                </a:solidFill>
              </a:rPr>
              <a:t>gevaren</a:t>
            </a:r>
            <a:endParaRPr lang="en-US" sz="4000" dirty="0">
              <a:solidFill>
                <a:srgbClr val="44B7CB"/>
              </a:solidFill>
            </a:endParaRPr>
          </a:p>
        </p:txBody>
      </p:sp>
      <p:sp>
        <p:nvSpPr>
          <p:cNvPr id="4" name="Wat kan jij doen?">
            <a:extLst>
              <a:ext uri="{FF2B5EF4-FFF2-40B4-BE49-F238E27FC236}">
                <a16:creationId xmlns:a16="http://schemas.microsoft.com/office/drawing/2014/main" id="{20203AE4-D923-CDC3-77CE-7218E16F9613}"/>
              </a:ext>
            </a:extLst>
          </p:cNvPr>
          <p:cNvSpPr txBox="1"/>
          <p:nvPr/>
        </p:nvSpPr>
        <p:spPr>
          <a:xfrm>
            <a:off x="1206496" y="11986571"/>
            <a:ext cx="18527628" cy="108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latin typeface="Fuse-Bold"/>
                <a:ea typeface="Fuse-Bold"/>
                <a:cs typeface="Fuse-Bold"/>
                <a:sym typeface="Fuse-Bold"/>
              </a:defRPr>
            </a:lvl1pPr>
          </a:lstStyle>
          <a:p>
            <a:r>
              <a:rPr lang="en-US" sz="3600" dirty="0">
                <a:solidFill>
                  <a:schemeClr val="tx1"/>
                </a:solidFill>
                <a:latin typeface="Fuse Light" pitchFamily="2" charset="77"/>
              </a:rPr>
              <a:t>Datum</a:t>
            </a:r>
            <a:endParaRPr sz="3600" dirty="0">
              <a:solidFill>
                <a:schemeClr val="tx1"/>
              </a:solidFill>
              <a:latin typeface="Fuse Light" pitchFamily="2" charset="77"/>
            </a:endParaRPr>
          </a:p>
        </p:txBody>
      </p:sp>
    </p:spTree>
    <p:extLst>
      <p:ext uri="{BB962C8B-B14F-4D97-AF65-F5344CB8AC3E}">
        <p14:creationId xmlns:p14="http://schemas.microsoft.com/office/powerpoint/2010/main" val="34209349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Wat kan jij doen?">
            <a:extLst>
              <a:ext uri="{FF2B5EF4-FFF2-40B4-BE49-F238E27FC236}">
                <a16:creationId xmlns:a16="http://schemas.microsoft.com/office/drawing/2014/main" id="{D7F946E0-F52B-85E9-6DD4-A31B13B917C3}"/>
              </a:ext>
            </a:extLst>
          </p:cNvPr>
          <p:cNvSpPr txBox="1"/>
          <p:nvPr/>
        </p:nvSpPr>
        <p:spPr>
          <a:xfrm>
            <a:off x="2874458" y="5404082"/>
            <a:ext cx="17430752" cy="2907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pPr algn="ctr"/>
            <a:r>
              <a:rPr lang="en-US" sz="8800" dirty="0">
                <a:solidFill>
                  <a:schemeClr val="tx1"/>
                </a:solidFill>
              </a:rPr>
              <a:t>Wat doe </a:t>
            </a:r>
            <a:r>
              <a:rPr lang="en-US" sz="8800" dirty="0" err="1">
                <a:solidFill>
                  <a:schemeClr val="tx1"/>
                </a:solidFill>
              </a:rPr>
              <a:t>jij</a:t>
            </a:r>
            <a:r>
              <a:rPr lang="en-US" sz="8800" dirty="0">
                <a:solidFill>
                  <a:schemeClr val="tx1"/>
                </a:solidFill>
              </a:rPr>
              <a:t> </a:t>
            </a:r>
            <a:r>
              <a:rPr lang="en-US" sz="8800" dirty="0" err="1">
                <a:solidFill>
                  <a:schemeClr val="tx1"/>
                </a:solidFill>
              </a:rPr>
              <a:t>na</a:t>
            </a:r>
            <a:r>
              <a:rPr lang="en-US" sz="8800" dirty="0">
                <a:solidFill>
                  <a:schemeClr val="tx1"/>
                </a:solidFill>
              </a:rPr>
              <a:t> </a:t>
            </a:r>
            <a:r>
              <a:rPr lang="en-US" sz="8800" dirty="0" err="1">
                <a:solidFill>
                  <a:schemeClr val="tx1"/>
                </a:solidFill>
              </a:rPr>
              <a:t>een</a:t>
            </a:r>
            <a:r>
              <a:rPr lang="en-US" sz="8800" dirty="0">
                <a:solidFill>
                  <a:schemeClr val="tx1"/>
                </a:solidFill>
              </a:rPr>
              <a:t> incident </a:t>
            </a:r>
          </a:p>
          <a:p>
            <a:pPr algn="ctr"/>
            <a:r>
              <a:rPr lang="en-US" sz="8800" dirty="0">
                <a:solidFill>
                  <a:schemeClr val="tx1"/>
                </a:solidFill>
              </a:rPr>
              <a:t>met </a:t>
            </a:r>
            <a:r>
              <a:rPr lang="en-US" sz="8800" dirty="0" err="1">
                <a:solidFill>
                  <a:schemeClr val="tx1"/>
                </a:solidFill>
              </a:rPr>
              <a:t>elektriciteit</a:t>
            </a:r>
            <a:r>
              <a:rPr lang="en-US" sz="8800" dirty="0">
                <a:solidFill>
                  <a:schemeClr val="tx1"/>
                </a:solidFill>
              </a:rPr>
              <a:t>?</a:t>
            </a:r>
            <a:endParaRPr sz="8800" dirty="0">
              <a:solidFill>
                <a:schemeClr val="tx1"/>
              </a:solidFill>
            </a:endParaRPr>
          </a:p>
        </p:txBody>
      </p:sp>
    </p:spTree>
    <p:extLst>
      <p:ext uri="{BB962C8B-B14F-4D97-AF65-F5344CB8AC3E}">
        <p14:creationId xmlns:p14="http://schemas.microsoft.com/office/powerpoint/2010/main" val="5032228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E0485EE1-A6C0-29F6-676B-F2E8EC83C63D}"/>
              </a:ext>
            </a:extLst>
          </p:cNvPr>
          <p:cNvSpPr txBox="1"/>
          <p:nvPr/>
        </p:nvSpPr>
        <p:spPr>
          <a:xfrm>
            <a:off x="3476624" y="5418136"/>
            <a:ext cx="17430752"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pPr algn="ctr"/>
            <a:r>
              <a:rPr lang="en-US" dirty="0">
                <a:solidFill>
                  <a:schemeClr val="tx1"/>
                </a:solidFill>
              </a:rPr>
              <a:t>“</a:t>
            </a:r>
            <a:r>
              <a:rPr lang="en-US" dirty="0" err="1">
                <a:solidFill>
                  <a:schemeClr val="tx1"/>
                </a:solidFill>
              </a:rPr>
              <a:t>Plaats</a:t>
            </a:r>
            <a:r>
              <a:rPr lang="en-US" dirty="0">
                <a:solidFill>
                  <a:schemeClr val="tx1"/>
                </a:solidFill>
              </a:rPr>
              <a:t> </a:t>
            </a:r>
            <a:r>
              <a:rPr lang="en-US" dirty="0" err="1">
                <a:solidFill>
                  <a:schemeClr val="tx1"/>
                </a:solidFill>
              </a:rPr>
              <a:t>hier</a:t>
            </a:r>
            <a:r>
              <a:rPr lang="en-US" dirty="0">
                <a:solidFill>
                  <a:schemeClr val="tx1"/>
                </a:solidFill>
              </a:rPr>
              <a:t> </a:t>
            </a:r>
            <a:r>
              <a:rPr lang="en-US" dirty="0" err="1">
                <a:solidFill>
                  <a:schemeClr val="tx1"/>
                </a:solidFill>
              </a:rPr>
              <a:t>een</a:t>
            </a:r>
            <a:r>
              <a:rPr lang="en-US" dirty="0">
                <a:solidFill>
                  <a:schemeClr val="tx1"/>
                </a:solidFill>
              </a:rPr>
              <a:t> </a:t>
            </a:r>
            <a:r>
              <a:rPr lang="en-US" dirty="0" err="1">
                <a:solidFill>
                  <a:schemeClr val="tx1"/>
                </a:solidFill>
              </a:rPr>
              <a:t>eventuele</a:t>
            </a:r>
            <a:r>
              <a:rPr lang="en-US" dirty="0">
                <a:solidFill>
                  <a:schemeClr val="tx1"/>
                </a:solidFill>
              </a:rPr>
              <a:t> quote”</a:t>
            </a:r>
            <a:endParaRPr dirty="0">
              <a:solidFill>
                <a:schemeClr val="tx1"/>
              </a:solidFill>
            </a:endParaRPr>
          </a:p>
        </p:txBody>
      </p:sp>
      <p:sp>
        <p:nvSpPr>
          <p:cNvPr id="3" name="Wat kan jij doen?">
            <a:extLst>
              <a:ext uri="{FF2B5EF4-FFF2-40B4-BE49-F238E27FC236}">
                <a16:creationId xmlns:a16="http://schemas.microsoft.com/office/drawing/2014/main" id="{F68439BC-6E2F-AC03-0191-A756A30E833C}"/>
              </a:ext>
            </a:extLst>
          </p:cNvPr>
          <p:cNvSpPr txBox="1"/>
          <p:nvPr/>
        </p:nvSpPr>
        <p:spPr>
          <a:xfrm>
            <a:off x="4845048" y="6929438"/>
            <a:ext cx="14643104" cy="74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pPr algn="ctr"/>
            <a:r>
              <a:rPr lang="en-US" sz="4000" dirty="0">
                <a:latin typeface="Fuse Light" pitchFamily="2" charset="77"/>
              </a:rPr>
              <a:t>- Naam van de </a:t>
            </a:r>
            <a:r>
              <a:rPr lang="en-US" sz="4000" dirty="0" err="1">
                <a:latin typeface="Fuse Light" pitchFamily="2" charset="77"/>
              </a:rPr>
              <a:t>spreker</a:t>
            </a:r>
            <a:endParaRPr sz="4000" dirty="0">
              <a:latin typeface="Fuse Light" pitchFamily="2" charset="77"/>
            </a:endParaRPr>
          </a:p>
        </p:txBody>
      </p:sp>
    </p:spTree>
    <p:extLst>
      <p:ext uri="{BB962C8B-B14F-4D97-AF65-F5344CB8AC3E}">
        <p14:creationId xmlns:p14="http://schemas.microsoft.com/office/powerpoint/2010/main" val="194711837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79EB9505-BF02-553D-F568-F0D07277919A}"/>
              </a:ext>
            </a:extLst>
          </p:cNvPr>
          <p:cNvSpPr txBox="1"/>
          <p:nvPr/>
        </p:nvSpPr>
        <p:spPr>
          <a:xfrm>
            <a:off x="1689096" y="1617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a:t>Content slide</a:t>
            </a:r>
            <a:endParaRPr dirty="0"/>
          </a:p>
        </p:txBody>
      </p:sp>
      <p:sp>
        <p:nvSpPr>
          <p:cNvPr id="3" name="Wat kan jij doen?">
            <a:extLst>
              <a:ext uri="{FF2B5EF4-FFF2-40B4-BE49-F238E27FC236}">
                <a16:creationId xmlns:a16="http://schemas.microsoft.com/office/drawing/2014/main" id="{6F490BD2-0820-8811-8F26-0482A0A57774}"/>
              </a:ext>
            </a:extLst>
          </p:cNvPr>
          <p:cNvSpPr txBox="1"/>
          <p:nvPr/>
        </p:nvSpPr>
        <p:spPr>
          <a:xfrm>
            <a:off x="1689096" y="2760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dirty="0" err="1">
                <a:solidFill>
                  <a:schemeClr val="tx1"/>
                </a:solidFill>
              </a:rPr>
              <a:t>Ondertitel</a:t>
            </a:r>
            <a:r>
              <a:rPr lang="en-US" sz="4000" dirty="0">
                <a:solidFill>
                  <a:schemeClr val="tx1"/>
                </a:solidFill>
              </a:rPr>
              <a:t> slide </a:t>
            </a:r>
            <a:endParaRPr sz="4000" dirty="0">
              <a:solidFill>
                <a:schemeClr val="tx1"/>
              </a:solidFill>
            </a:endParaRPr>
          </a:p>
        </p:txBody>
      </p:sp>
      <p:sp>
        <p:nvSpPr>
          <p:cNvPr id="5" name="TextBox 4">
            <a:extLst>
              <a:ext uri="{FF2B5EF4-FFF2-40B4-BE49-F238E27FC236}">
                <a16:creationId xmlns:a16="http://schemas.microsoft.com/office/drawing/2014/main" id="{CA9FBC97-E770-2D7A-176C-F796C376659A}"/>
              </a:ext>
            </a:extLst>
          </p:cNvPr>
          <p:cNvSpPr txBox="1"/>
          <p:nvPr/>
        </p:nvSpPr>
        <p:spPr>
          <a:xfrm>
            <a:off x="1803400" y="4036173"/>
            <a:ext cx="10388600"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2438337" rtl="0" fontAlgn="auto" latinLnBrk="0" hangingPunct="0">
              <a:lnSpc>
                <a:spcPct val="100000"/>
              </a:lnSpc>
              <a:spcBef>
                <a:spcPts val="0"/>
              </a:spcBef>
              <a:spcAft>
                <a:spcPts val="0"/>
              </a:spcAft>
              <a:buClrTx/>
              <a:buSzTx/>
              <a:tabLst/>
            </a:pPr>
            <a:r>
              <a:rPr kumimoji="0" lang="en-US" sz="3200" b="1" i="0" u="none" strike="noStrike" cap="none" spc="0" normalizeH="0" baseline="0" dirty="0" err="1">
                <a:ln>
                  <a:noFill/>
                </a:ln>
                <a:solidFill>
                  <a:srgbClr val="FFFFFF"/>
                </a:solidFill>
                <a:effectLst/>
                <a:uFillTx/>
                <a:latin typeface="+mj-lt"/>
                <a:ea typeface="+mj-ea"/>
                <a:cs typeface="+mj-cs"/>
                <a:sym typeface="Helvetica Neue"/>
              </a:rPr>
              <a:t>Plaats</a:t>
            </a:r>
            <a:r>
              <a:rPr kumimoji="0" lang="en-US" sz="3200" b="1" i="0" u="none" strike="noStrike" cap="none" spc="0" normalizeH="0" baseline="0" dirty="0">
                <a:ln>
                  <a:noFill/>
                </a:ln>
                <a:solidFill>
                  <a:srgbClr val="FFFFFF"/>
                </a:solidFill>
                <a:effectLst/>
                <a:uFillTx/>
                <a:latin typeface="+mj-lt"/>
                <a:ea typeface="+mj-ea"/>
                <a:cs typeface="+mj-cs"/>
                <a:sym typeface="Helvetica Neue"/>
              </a:rPr>
              <a:t> je </a:t>
            </a:r>
            <a:r>
              <a:rPr kumimoji="0" lang="en-US" sz="3200" b="1" i="0" u="none" strike="noStrike" cap="none" spc="0" normalizeH="0" baseline="0" dirty="0" err="1">
                <a:ln>
                  <a:noFill/>
                </a:ln>
                <a:solidFill>
                  <a:srgbClr val="FFFFFF"/>
                </a:solidFill>
                <a:effectLst/>
                <a:uFillTx/>
                <a:latin typeface="+mj-lt"/>
                <a:ea typeface="+mj-ea"/>
                <a:cs typeface="+mj-cs"/>
                <a:sym typeface="Helvetica Neue"/>
              </a:rPr>
              <a:t>tekst</a:t>
            </a:r>
            <a:r>
              <a:rPr kumimoji="0" lang="en-US" sz="3200" b="1" i="0" u="none" strike="noStrike" cap="none" spc="0" normalizeH="0" baseline="0" dirty="0">
                <a:ln>
                  <a:noFill/>
                </a:ln>
                <a:solidFill>
                  <a:srgbClr val="FFFFFF"/>
                </a:solidFill>
                <a:effectLst/>
                <a:uFillTx/>
                <a:latin typeface="+mj-lt"/>
                <a:ea typeface="+mj-ea"/>
                <a:cs typeface="+mj-cs"/>
                <a:sym typeface="Helvetica Neue"/>
              </a:rPr>
              <a:t> </a:t>
            </a:r>
            <a:r>
              <a:rPr kumimoji="0" lang="en-US" sz="3200" b="1" i="0" u="none" strike="noStrike" cap="none" spc="0" normalizeH="0" baseline="0" dirty="0" err="1">
                <a:ln>
                  <a:noFill/>
                </a:ln>
                <a:solidFill>
                  <a:srgbClr val="FFFFFF"/>
                </a:solidFill>
                <a:effectLst/>
                <a:uFillTx/>
                <a:latin typeface="+mj-lt"/>
                <a:ea typeface="+mj-ea"/>
                <a:cs typeface="+mj-cs"/>
                <a:sym typeface="Helvetica Neue"/>
              </a:rPr>
              <a:t>hier</a:t>
            </a:r>
            <a:endParaRPr kumimoji="0" lang="en-US"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24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2400" b="0" i="0" u="none" strike="noStrike" cap="none" spc="0" normalizeH="0" baseline="0" dirty="0">
              <a:ln>
                <a:noFill/>
              </a:ln>
              <a:solidFill>
                <a:srgbClr val="FFFFFF"/>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j-lt"/>
              <a:ea typeface="+mj-ea"/>
              <a:cs typeface="+mj-cs"/>
              <a:sym typeface="Helvetica Neue"/>
            </a:endParaRPr>
          </a:p>
        </p:txBody>
      </p:sp>
    </p:spTree>
    <p:extLst>
      <p:ext uri="{BB962C8B-B14F-4D97-AF65-F5344CB8AC3E}">
        <p14:creationId xmlns:p14="http://schemas.microsoft.com/office/powerpoint/2010/main" val="323771019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0873383A-4A77-D059-9099-0240B8019073}"/>
              </a:ext>
            </a:extLst>
          </p:cNvPr>
          <p:cNvSpPr txBox="1"/>
          <p:nvPr/>
        </p:nvSpPr>
        <p:spPr>
          <a:xfrm>
            <a:off x="1689096" y="1617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a:t>Content slide</a:t>
            </a:r>
            <a:endParaRPr dirty="0"/>
          </a:p>
        </p:txBody>
      </p:sp>
      <p:sp>
        <p:nvSpPr>
          <p:cNvPr id="3" name="Wat kan jij doen?">
            <a:extLst>
              <a:ext uri="{FF2B5EF4-FFF2-40B4-BE49-F238E27FC236}">
                <a16:creationId xmlns:a16="http://schemas.microsoft.com/office/drawing/2014/main" id="{6003BD99-E404-17C7-B4C0-52A676DD6178}"/>
              </a:ext>
            </a:extLst>
          </p:cNvPr>
          <p:cNvSpPr txBox="1"/>
          <p:nvPr/>
        </p:nvSpPr>
        <p:spPr>
          <a:xfrm>
            <a:off x="1689096" y="2760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dirty="0" err="1">
                <a:solidFill>
                  <a:schemeClr val="tx1"/>
                </a:solidFill>
              </a:rPr>
              <a:t>Ondertitel</a:t>
            </a:r>
            <a:r>
              <a:rPr lang="en-US" sz="4000" dirty="0">
                <a:solidFill>
                  <a:schemeClr val="tx1"/>
                </a:solidFill>
              </a:rPr>
              <a:t> slide </a:t>
            </a:r>
            <a:endParaRPr sz="4000" dirty="0">
              <a:solidFill>
                <a:schemeClr val="tx1"/>
              </a:solidFill>
            </a:endParaRPr>
          </a:p>
        </p:txBody>
      </p:sp>
      <p:sp>
        <p:nvSpPr>
          <p:cNvPr id="6" name="TextBox 5">
            <a:extLst>
              <a:ext uri="{FF2B5EF4-FFF2-40B4-BE49-F238E27FC236}">
                <a16:creationId xmlns:a16="http://schemas.microsoft.com/office/drawing/2014/main" id="{BEDEFBF4-A1A3-164F-84FD-63E717940E1F}"/>
              </a:ext>
            </a:extLst>
          </p:cNvPr>
          <p:cNvSpPr txBox="1"/>
          <p:nvPr/>
        </p:nvSpPr>
        <p:spPr>
          <a:xfrm>
            <a:off x="1803400" y="4036173"/>
            <a:ext cx="10388600"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2438337" rtl="0" fontAlgn="auto" latinLnBrk="0" hangingPunct="0">
              <a:lnSpc>
                <a:spcPct val="100000"/>
              </a:lnSpc>
              <a:spcBef>
                <a:spcPts val="0"/>
              </a:spcBef>
              <a:spcAft>
                <a:spcPts val="0"/>
              </a:spcAft>
              <a:buClrTx/>
              <a:buSzTx/>
              <a:tabLst/>
            </a:pPr>
            <a:r>
              <a:rPr kumimoji="0" lang="en-US" sz="3200" b="1" i="0" u="none" strike="noStrike" cap="none" spc="0" normalizeH="0" baseline="0" dirty="0" err="1">
                <a:ln>
                  <a:noFill/>
                </a:ln>
                <a:solidFill>
                  <a:srgbClr val="FFFFFF"/>
                </a:solidFill>
                <a:effectLst/>
                <a:uFillTx/>
                <a:latin typeface="+mj-lt"/>
                <a:ea typeface="+mj-ea"/>
                <a:cs typeface="+mj-cs"/>
                <a:sym typeface="Helvetica Neue"/>
              </a:rPr>
              <a:t>Plaats</a:t>
            </a:r>
            <a:r>
              <a:rPr kumimoji="0" lang="en-US" sz="3200" b="1" i="0" u="none" strike="noStrike" cap="none" spc="0" normalizeH="0" baseline="0" dirty="0">
                <a:ln>
                  <a:noFill/>
                </a:ln>
                <a:solidFill>
                  <a:srgbClr val="FFFFFF"/>
                </a:solidFill>
                <a:effectLst/>
                <a:uFillTx/>
                <a:latin typeface="+mj-lt"/>
                <a:ea typeface="+mj-ea"/>
                <a:cs typeface="+mj-cs"/>
                <a:sym typeface="Helvetica Neue"/>
              </a:rPr>
              <a:t> je </a:t>
            </a:r>
            <a:r>
              <a:rPr kumimoji="0" lang="en-US" sz="3200" b="1" i="0" u="none" strike="noStrike" cap="none" spc="0" normalizeH="0" baseline="0" dirty="0" err="1">
                <a:ln>
                  <a:noFill/>
                </a:ln>
                <a:solidFill>
                  <a:srgbClr val="FFFFFF"/>
                </a:solidFill>
                <a:effectLst/>
                <a:uFillTx/>
                <a:latin typeface="+mj-lt"/>
                <a:ea typeface="+mj-ea"/>
                <a:cs typeface="+mj-cs"/>
                <a:sym typeface="Helvetica Neue"/>
              </a:rPr>
              <a:t>tekst</a:t>
            </a:r>
            <a:r>
              <a:rPr kumimoji="0" lang="en-US" sz="3200" b="1" i="0" u="none" strike="noStrike" cap="none" spc="0" normalizeH="0" baseline="0" dirty="0">
                <a:ln>
                  <a:noFill/>
                </a:ln>
                <a:solidFill>
                  <a:srgbClr val="FFFFFF"/>
                </a:solidFill>
                <a:effectLst/>
                <a:uFillTx/>
                <a:latin typeface="+mj-lt"/>
                <a:ea typeface="+mj-ea"/>
                <a:cs typeface="+mj-cs"/>
                <a:sym typeface="Helvetica Neue"/>
              </a:rPr>
              <a:t> </a:t>
            </a:r>
            <a:r>
              <a:rPr kumimoji="0" lang="en-US" sz="3200" b="1" i="0" u="none" strike="noStrike" cap="none" spc="0" normalizeH="0" baseline="0" dirty="0" err="1">
                <a:ln>
                  <a:noFill/>
                </a:ln>
                <a:solidFill>
                  <a:srgbClr val="FFFFFF"/>
                </a:solidFill>
                <a:effectLst/>
                <a:uFillTx/>
                <a:latin typeface="+mj-lt"/>
                <a:ea typeface="+mj-ea"/>
                <a:cs typeface="+mj-cs"/>
                <a:sym typeface="Helvetica Neue"/>
              </a:rPr>
              <a:t>hier</a:t>
            </a:r>
            <a:endParaRPr kumimoji="0" lang="en-US"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24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2400" b="0" i="0" u="none" strike="noStrike" cap="none" spc="0" normalizeH="0" baseline="0" dirty="0">
              <a:ln>
                <a:noFill/>
              </a:ln>
              <a:solidFill>
                <a:srgbClr val="FFFFFF"/>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j-lt"/>
              <a:ea typeface="+mj-ea"/>
              <a:cs typeface="+mj-cs"/>
              <a:sym typeface="Helvetica Neue"/>
            </a:endParaRPr>
          </a:p>
        </p:txBody>
      </p:sp>
    </p:spTree>
    <p:extLst>
      <p:ext uri="{BB962C8B-B14F-4D97-AF65-F5344CB8AC3E}">
        <p14:creationId xmlns:p14="http://schemas.microsoft.com/office/powerpoint/2010/main" val="25656869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oudsopgave">
            <a:extLst>
              <a:ext uri="{FF2B5EF4-FFF2-40B4-BE49-F238E27FC236}">
                <a16:creationId xmlns:a16="http://schemas.microsoft.com/office/drawing/2014/main" id="{40A3CB69-4571-D00D-6D00-BDA06E2D4E08}"/>
              </a:ext>
            </a:extLst>
          </p:cNvPr>
          <p:cNvSpPr txBox="1"/>
          <p:nvPr/>
        </p:nvSpPr>
        <p:spPr>
          <a:xfrm>
            <a:off x="2133599" y="2430633"/>
            <a:ext cx="10562507"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nl-NL" dirty="0">
                <a:solidFill>
                  <a:srgbClr val="E56E4C"/>
                </a:solidFill>
              </a:rPr>
              <a:t>Inhoudsopgave</a:t>
            </a:r>
          </a:p>
        </p:txBody>
      </p:sp>
      <p:sp>
        <p:nvSpPr>
          <p:cNvPr id="3" name="Introductie:…">
            <a:extLst>
              <a:ext uri="{FF2B5EF4-FFF2-40B4-BE49-F238E27FC236}">
                <a16:creationId xmlns:a16="http://schemas.microsoft.com/office/drawing/2014/main" id="{D5AE010A-8146-A96A-B640-264C9C4E2D48}"/>
              </a:ext>
            </a:extLst>
          </p:cNvPr>
          <p:cNvSpPr txBox="1"/>
          <p:nvPr/>
        </p:nvSpPr>
        <p:spPr>
          <a:xfrm>
            <a:off x="2133599" y="3045168"/>
            <a:ext cx="7323222" cy="4521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lnSpc>
                <a:spcPct val="130000"/>
              </a:lnSpc>
              <a:defRPr>
                <a:solidFill>
                  <a:srgbClr val="4059A4"/>
                </a:solidFill>
                <a:latin typeface="Fuse-Bold"/>
                <a:ea typeface="Fuse-Bold"/>
                <a:cs typeface="Fuse-Bold"/>
                <a:sym typeface="Fuse-Bold"/>
              </a:defRPr>
            </a:pPr>
            <a:endParaRPr sz="2800" dirty="0"/>
          </a:p>
          <a:p>
            <a:pPr algn="l">
              <a:lnSpc>
                <a:spcPct val="130000"/>
              </a:lnSpc>
              <a:buSzPct val="123000"/>
              <a:defRPr>
                <a:solidFill>
                  <a:srgbClr val="4059A4"/>
                </a:solidFill>
                <a:latin typeface="Fuse-Light"/>
                <a:ea typeface="Fuse-Light"/>
                <a:cs typeface="Fuse-Light"/>
                <a:sym typeface="Fuse-Light"/>
              </a:defRPr>
            </a:pPr>
            <a:r>
              <a:rPr lang="nl-NL" sz="2800" b="1" dirty="0">
                <a:solidFill>
                  <a:srgbClr val="000000"/>
                </a:solidFill>
              </a:rPr>
              <a:t>Elektrische gevaren</a:t>
            </a:r>
          </a:p>
          <a:p>
            <a:pPr marL="304800" lvl="5" indent="-304800" algn="l">
              <a:lnSpc>
                <a:spcPct val="130000"/>
              </a:lnSpc>
              <a:buSzPct val="123000"/>
              <a:buChar char="•"/>
              <a:defRPr>
                <a:solidFill>
                  <a:srgbClr val="4059A4"/>
                </a:solidFill>
                <a:latin typeface="Fuse-Light"/>
                <a:ea typeface="Fuse-Light"/>
                <a:cs typeface="Fuse-Light"/>
                <a:sym typeface="Fuse-Light"/>
              </a:defRPr>
            </a:pPr>
            <a:r>
              <a:rPr lang="nl-NL" sz="2800" dirty="0">
                <a:solidFill>
                  <a:srgbClr val="000000"/>
                </a:solidFill>
              </a:rPr>
              <a:t>Wat bedoelen we met elektrische gevaren?</a:t>
            </a:r>
          </a:p>
          <a:p>
            <a:pPr marL="304800" lvl="5" indent="-304800" algn="l">
              <a:lnSpc>
                <a:spcPct val="130000"/>
              </a:lnSpc>
              <a:buSzPct val="123000"/>
              <a:buChar char="•"/>
              <a:defRPr>
                <a:solidFill>
                  <a:srgbClr val="4059A4"/>
                </a:solidFill>
                <a:latin typeface="Fuse-Light"/>
                <a:ea typeface="Fuse-Light"/>
                <a:cs typeface="Fuse-Light"/>
                <a:sym typeface="Fuse-Light"/>
              </a:defRPr>
            </a:pPr>
            <a:r>
              <a:rPr lang="nl-NL" sz="2800" dirty="0">
                <a:solidFill>
                  <a:srgbClr val="000000"/>
                </a:solidFill>
              </a:rPr>
              <a:t>Waarom is er aandacht nodig?</a:t>
            </a:r>
          </a:p>
          <a:p>
            <a:pPr marL="304800" lvl="5" indent="-304800" algn="l">
              <a:lnSpc>
                <a:spcPct val="130000"/>
              </a:lnSpc>
              <a:buSzPct val="123000"/>
              <a:buChar char="•"/>
              <a:defRPr>
                <a:solidFill>
                  <a:srgbClr val="4059A4"/>
                </a:solidFill>
                <a:latin typeface="Fuse-Light"/>
                <a:ea typeface="Fuse-Light"/>
                <a:cs typeface="Fuse-Light"/>
                <a:sym typeface="Fuse-Light"/>
              </a:defRPr>
            </a:pPr>
            <a:r>
              <a:rPr lang="nl-NL" sz="2800" dirty="0">
                <a:solidFill>
                  <a:srgbClr val="000000"/>
                </a:solidFill>
              </a:rPr>
              <a:t>Stappenplan om het risico te beheersen</a:t>
            </a:r>
          </a:p>
          <a:p>
            <a:pPr marL="304800" indent="-304800" algn="l">
              <a:lnSpc>
                <a:spcPct val="130000"/>
              </a:lnSpc>
              <a:buSzPct val="123000"/>
              <a:buChar char="•"/>
              <a:defRPr>
                <a:solidFill>
                  <a:srgbClr val="4059A4"/>
                </a:solidFill>
                <a:latin typeface="Fuse-Light"/>
                <a:ea typeface="Fuse-Light"/>
                <a:cs typeface="Fuse-Light"/>
                <a:sym typeface="Fuse-Light"/>
              </a:defRPr>
            </a:pPr>
            <a:r>
              <a:rPr lang="nl-NL" sz="2800" dirty="0">
                <a:solidFill>
                  <a:srgbClr val="000000"/>
                </a:solidFill>
              </a:rPr>
              <a:t>Wat kan jij doen?</a:t>
            </a:r>
          </a:p>
          <a:p>
            <a:pPr marL="304800" indent="-304800" algn="l">
              <a:lnSpc>
                <a:spcPct val="130000"/>
              </a:lnSpc>
              <a:buSzPct val="123000"/>
              <a:buChar char="•"/>
              <a:defRPr>
                <a:solidFill>
                  <a:srgbClr val="4059A4"/>
                </a:solidFill>
                <a:latin typeface="Fuse-Light"/>
                <a:ea typeface="Fuse-Light"/>
                <a:cs typeface="Fuse-Light"/>
                <a:sym typeface="Fuse-Light"/>
              </a:defRPr>
            </a:pPr>
            <a:r>
              <a:rPr lang="nl-NL" sz="2800" dirty="0">
                <a:solidFill>
                  <a:srgbClr val="000000"/>
                </a:solidFill>
              </a:rPr>
              <a:t>Voorbeelden</a:t>
            </a:r>
          </a:p>
          <a:p>
            <a:pPr algn="l">
              <a:lnSpc>
                <a:spcPct val="130000"/>
              </a:lnSpc>
              <a:buSzPct val="123000"/>
              <a:defRPr>
                <a:solidFill>
                  <a:srgbClr val="4059A4"/>
                </a:solidFill>
                <a:latin typeface="Fuse-Light"/>
                <a:ea typeface="Fuse-Light"/>
                <a:cs typeface="Fuse-Light"/>
                <a:sym typeface="Fuse-Light"/>
              </a:defRPr>
            </a:pPr>
            <a:endParaRPr sz="2800" dirty="0">
              <a:solidFill>
                <a:srgbClr val="000000"/>
              </a:solidFill>
            </a:endParaRPr>
          </a:p>
        </p:txBody>
      </p:sp>
    </p:spTree>
    <p:extLst>
      <p:ext uri="{BB962C8B-B14F-4D97-AF65-F5344CB8AC3E}">
        <p14:creationId xmlns:p14="http://schemas.microsoft.com/office/powerpoint/2010/main" val="260612536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 name="GCVB Pres-06.png" descr="GCVB Pres-06.png"/>
          <p:cNvPicPr>
            <a:picLocks noChangeAspect="1"/>
          </p:cNvPicPr>
          <p:nvPr/>
        </p:nvPicPr>
        <p:blipFill>
          <a:blip r:embed="rId3"/>
          <a:stretch>
            <a:fillRect/>
          </a:stretch>
        </p:blipFill>
        <p:spPr>
          <a:xfrm>
            <a:off x="2369" y="-1"/>
            <a:ext cx="24379262" cy="13716001"/>
          </a:xfrm>
          <a:prstGeom prst="rect">
            <a:avLst/>
          </a:prstGeom>
          <a:ln w="12700">
            <a:miter lim="400000"/>
          </a:ln>
        </p:spPr>
      </p:pic>
      <p:sp>
        <p:nvSpPr>
          <p:cNvPr id="4" name="TextBox 3">
            <a:extLst>
              <a:ext uri="{FF2B5EF4-FFF2-40B4-BE49-F238E27FC236}">
                <a16:creationId xmlns:a16="http://schemas.microsoft.com/office/drawing/2014/main" id="{FAE727CD-D7A2-8E00-18F4-656821A27ED0}"/>
              </a:ext>
            </a:extLst>
          </p:cNvPr>
          <p:cNvSpPr txBox="1"/>
          <p:nvPr/>
        </p:nvSpPr>
        <p:spPr>
          <a:xfrm>
            <a:off x="1803400" y="4036173"/>
            <a:ext cx="10388600"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2438337" rtl="0" fontAlgn="auto" latinLnBrk="0" hangingPunct="0">
              <a:lnSpc>
                <a:spcPct val="100000"/>
              </a:lnSpc>
              <a:spcBef>
                <a:spcPts val="0"/>
              </a:spcBef>
              <a:spcAft>
                <a:spcPts val="0"/>
              </a:spcAft>
              <a:buClrTx/>
              <a:buSzTx/>
              <a:tabLst/>
            </a:pPr>
            <a:r>
              <a:rPr kumimoji="0" lang="en-US" sz="3200" b="1" i="0" u="none" strike="noStrike" cap="none" spc="0" normalizeH="0" baseline="0" dirty="0" err="1">
                <a:ln>
                  <a:noFill/>
                </a:ln>
                <a:solidFill>
                  <a:srgbClr val="FFFFFF"/>
                </a:solidFill>
                <a:effectLst/>
                <a:uFillTx/>
                <a:latin typeface="+mj-lt"/>
                <a:ea typeface="+mj-ea"/>
                <a:cs typeface="+mj-cs"/>
                <a:sym typeface="Helvetica Neue"/>
              </a:rPr>
              <a:t>Plaats</a:t>
            </a:r>
            <a:r>
              <a:rPr kumimoji="0" lang="en-US" sz="3200" b="1" i="0" u="none" strike="noStrike" cap="none" spc="0" normalizeH="0" baseline="0" dirty="0">
                <a:ln>
                  <a:noFill/>
                </a:ln>
                <a:solidFill>
                  <a:srgbClr val="FFFFFF"/>
                </a:solidFill>
                <a:effectLst/>
                <a:uFillTx/>
                <a:latin typeface="+mj-lt"/>
                <a:ea typeface="+mj-ea"/>
                <a:cs typeface="+mj-cs"/>
                <a:sym typeface="Helvetica Neue"/>
              </a:rPr>
              <a:t> je </a:t>
            </a:r>
            <a:r>
              <a:rPr kumimoji="0" lang="en-US" sz="3200" b="1" i="0" u="none" strike="noStrike" cap="none" spc="0" normalizeH="0" baseline="0" dirty="0" err="1">
                <a:ln>
                  <a:noFill/>
                </a:ln>
                <a:solidFill>
                  <a:srgbClr val="FFFFFF"/>
                </a:solidFill>
                <a:effectLst/>
                <a:uFillTx/>
                <a:latin typeface="+mj-lt"/>
                <a:ea typeface="+mj-ea"/>
                <a:cs typeface="+mj-cs"/>
                <a:sym typeface="Helvetica Neue"/>
              </a:rPr>
              <a:t>tekst</a:t>
            </a:r>
            <a:r>
              <a:rPr kumimoji="0" lang="en-US" sz="3200" b="1" i="0" u="none" strike="noStrike" cap="none" spc="0" normalizeH="0" baseline="0" dirty="0">
                <a:ln>
                  <a:noFill/>
                </a:ln>
                <a:solidFill>
                  <a:srgbClr val="FFFFFF"/>
                </a:solidFill>
                <a:effectLst/>
                <a:uFillTx/>
                <a:latin typeface="+mj-lt"/>
                <a:ea typeface="+mj-ea"/>
                <a:cs typeface="+mj-cs"/>
                <a:sym typeface="Helvetica Neue"/>
              </a:rPr>
              <a:t> </a:t>
            </a:r>
            <a:r>
              <a:rPr kumimoji="0" lang="en-US" sz="3200" b="1" i="0" u="none" strike="noStrike" cap="none" spc="0" normalizeH="0" baseline="0" dirty="0" err="1">
                <a:ln>
                  <a:noFill/>
                </a:ln>
                <a:solidFill>
                  <a:srgbClr val="FFFFFF"/>
                </a:solidFill>
                <a:effectLst/>
                <a:uFillTx/>
                <a:latin typeface="+mj-lt"/>
                <a:ea typeface="+mj-ea"/>
                <a:cs typeface="+mj-cs"/>
                <a:sym typeface="Helvetica Neue"/>
              </a:rPr>
              <a:t>hier</a:t>
            </a:r>
            <a:endParaRPr kumimoji="0" lang="en-US"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24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2400" b="0" i="0" u="none" strike="noStrike" cap="none" spc="0" normalizeH="0" baseline="0" dirty="0">
              <a:ln>
                <a:noFill/>
              </a:ln>
              <a:solidFill>
                <a:srgbClr val="FFFFFF"/>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j-lt"/>
              <a:ea typeface="+mj-ea"/>
              <a:cs typeface="+mj-cs"/>
              <a:sym typeface="Helvetica Neue"/>
            </a:endParaRPr>
          </a:p>
        </p:txBody>
      </p:sp>
      <p:sp>
        <p:nvSpPr>
          <p:cNvPr id="5" name="Wat kan jij doen?">
            <a:extLst>
              <a:ext uri="{FF2B5EF4-FFF2-40B4-BE49-F238E27FC236}">
                <a16:creationId xmlns:a16="http://schemas.microsoft.com/office/drawing/2014/main" id="{AC4918F4-A6A0-8E98-30E4-A471608015FD}"/>
              </a:ext>
            </a:extLst>
          </p:cNvPr>
          <p:cNvSpPr txBox="1"/>
          <p:nvPr/>
        </p:nvSpPr>
        <p:spPr>
          <a:xfrm>
            <a:off x="1689096" y="1617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a:t>Content slide</a:t>
            </a:r>
            <a:endParaRPr dirty="0"/>
          </a:p>
        </p:txBody>
      </p:sp>
      <p:sp>
        <p:nvSpPr>
          <p:cNvPr id="6" name="Wat kan jij doen?">
            <a:extLst>
              <a:ext uri="{FF2B5EF4-FFF2-40B4-BE49-F238E27FC236}">
                <a16:creationId xmlns:a16="http://schemas.microsoft.com/office/drawing/2014/main" id="{03A75204-E1D0-1383-7B9F-691109090A22}"/>
              </a:ext>
            </a:extLst>
          </p:cNvPr>
          <p:cNvSpPr txBox="1"/>
          <p:nvPr/>
        </p:nvSpPr>
        <p:spPr>
          <a:xfrm>
            <a:off x="1689096" y="2760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dirty="0" err="1">
                <a:solidFill>
                  <a:schemeClr val="tx1"/>
                </a:solidFill>
              </a:rPr>
              <a:t>Ondertitel</a:t>
            </a:r>
            <a:r>
              <a:rPr lang="en-US" sz="4000" dirty="0">
                <a:solidFill>
                  <a:schemeClr val="tx1"/>
                </a:solidFill>
              </a:rPr>
              <a:t> slide </a:t>
            </a:r>
            <a:endParaRPr sz="4000" dirty="0">
              <a:solidFill>
                <a:schemeClr val="tx1"/>
              </a:solidFill>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anrijdgevaar reduceren">
            <a:extLst>
              <a:ext uri="{FF2B5EF4-FFF2-40B4-BE49-F238E27FC236}">
                <a16:creationId xmlns:a16="http://schemas.microsoft.com/office/drawing/2014/main" id="{A2F5DD7B-C6FB-92BB-52EE-914D1C7694CA}"/>
              </a:ext>
            </a:extLst>
          </p:cNvPr>
          <p:cNvSpPr txBox="1"/>
          <p:nvPr/>
        </p:nvSpPr>
        <p:spPr>
          <a:xfrm>
            <a:off x="1206496" y="3246821"/>
            <a:ext cx="9639304" cy="1869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solidFill>
                  <a:srgbClr val="000000"/>
                </a:solidFill>
                <a:latin typeface="Fuse-Bold"/>
                <a:ea typeface="Fuse-Bold"/>
                <a:cs typeface="Fuse-Bold"/>
                <a:sym typeface="Fuse-Bold"/>
              </a:defRPr>
            </a:lvl1pPr>
          </a:lstStyle>
          <a:p>
            <a:r>
              <a:rPr lang="en-US" dirty="0" err="1">
                <a:solidFill>
                  <a:schemeClr val="tx1"/>
                </a:solidFill>
              </a:rPr>
              <a:t>Dankjewel</a:t>
            </a:r>
            <a:r>
              <a:rPr lang="en-US" dirty="0">
                <a:solidFill>
                  <a:schemeClr val="tx1"/>
                </a:solidFill>
              </a:rPr>
              <a:t>!</a:t>
            </a:r>
            <a:endParaRPr dirty="0">
              <a:solidFill>
                <a:schemeClr val="tx1"/>
              </a:solidFill>
            </a:endParaRPr>
          </a:p>
        </p:txBody>
      </p:sp>
      <p:sp>
        <p:nvSpPr>
          <p:cNvPr id="3" name="Wat kan jij doen?">
            <a:extLst>
              <a:ext uri="{FF2B5EF4-FFF2-40B4-BE49-F238E27FC236}">
                <a16:creationId xmlns:a16="http://schemas.microsoft.com/office/drawing/2014/main" id="{0C88FD58-ADEA-2459-C2E6-4E928572D71C}"/>
              </a:ext>
            </a:extLst>
          </p:cNvPr>
          <p:cNvSpPr txBox="1"/>
          <p:nvPr/>
        </p:nvSpPr>
        <p:spPr>
          <a:xfrm>
            <a:off x="1206496" y="4785659"/>
            <a:ext cx="10299704" cy="108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latin typeface="Fuse-Bold"/>
                <a:ea typeface="Fuse-Bold"/>
                <a:cs typeface="Fuse-Bold"/>
                <a:sym typeface="Fuse-Bold"/>
              </a:defRPr>
            </a:lvl1pPr>
          </a:lstStyle>
          <a:p>
            <a:r>
              <a:rPr lang="en-US" sz="3600" dirty="0" err="1">
                <a:solidFill>
                  <a:srgbClr val="000000"/>
                </a:solidFill>
              </a:rPr>
              <a:t>Ondertitel</a:t>
            </a:r>
            <a:endParaRPr sz="3600" dirty="0">
              <a:solidFill>
                <a:srgbClr val="000000"/>
              </a:solidFill>
            </a:endParaRPr>
          </a:p>
        </p:txBody>
      </p:sp>
      <p:sp>
        <p:nvSpPr>
          <p:cNvPr id="4" name="Wat kan jij doen?">
            <a:extLst>
              <a:ext uri="{FF2B5EF4-FFF2-40B4-BE49-F238E27FC236}">
                <a16:creationId xmlns:a16="http://schemas.microsoft.com/office/drawing/2014/main" id="{26BD9C9A-314A-DBC6-0A7C-6C3E812EB2F7}"/>
              </a:ext>
            </a:extLst>
          </p:cNvPr>
          <p:cNvSpPr txBox="1"/>
          <p:nvPr/>
        </p:nvSpPr>
        <p:spPr>
          <a:xfrm>
            <a:off x="1206496" y="11986571"/>
            <a:ext cx="18527628" cy="108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11000" spc="-300">
                <a:latin typeface="Fuse-Bold"/>
                <a:ea typeface="Fuse-Bold"/>
                <a:cs typeface="Fuse-Bold"/>
                <a:sym typeface="Fuse-Bold"/>
              </a:defRPr>
            </a:lvl1pPr>
          </a:lstStyle>
          <a:p>
            <a:r>
              <a:rPr lang="en-US" sz="3600" dirty="0">
                <a:solidFill>
                  <a:schemeClr val="tx1"/>
                </a:solidFill>
                <a:latin typeface="Fuse Light" pitchFamily="2" charset="77"/>
              </a:rPr>
              <a:t>Datum</a:t>
            </a:r>
            <a:endParaRPr sz="3600" dirty="0">
              <a:solidFill>
                <a:schemeClr val="tx1"/>
              </a:solidFill>
              <a:latin typeface="Fuse Light" pitchFamily="2" charset="77"/>
            </a:endParaRPr>
          </a:p>
        </p:txBody>
      </p:sp>
    </p:spTree>
    <p:extLst>
      <p:ext uri="{BB962C8B-B14F-4D97-AF65-F5344CB8AC3E}">
        <p14:creationId xmlns:p14="http://schemas.microsoft.com/office/powerpoint/2010/main" val="27866178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3A1CE8E0-3A92-A3D8-8019-32996AA32C97}"/>
              </a:ext>
            </a:extLst>
          </p:cNvPr>
          <p:cNvSpPr txBox="1"/>
          <p:nvPr/>
        </p:nvSpPr>
        <p:spPr>
          <a:xfrm>
            <a:off x="3476624" y="6102349"/>
            <a:ext cx="17430752"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pPr algn="ctr"/>
            <a:r>
              <a:rPr lang="nl-NL" dirty="0">
                <a:solidFill>
                  <a:schemeClr val="tx1"/>
                </a:solidFill>
              </a:rPr>
              <a:t>Elektrische gevaren</a:t>
            </a:r>
          </a:p>
        </p:txBody>
      </p:sp>
    </p:spTree>
    <p:extLst>
      <p:ext uri="{BB962C8B-B14F-4D97-AF65-F5344CB8AC3E}">
        <p14:creationId xmlns:p14="http://schemas.microsoft.com/office/powerpoint/2010/main" val="121245492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C1A3ABAB-3C32-2734-F289-1F066527F9A3}"/>
              </a:ext>
            </a:extLst>
          </p:cNvPr>
          <p:cNvSpPr txBox="1"/>
          <p:nvPr/>
        </p:nvSpPr>
        <p:spPr>
          <a:xfrm>
            <a:off x="1689095" y="1617833"/>
            <a:ext cx="18500857"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lvl1pPr algn="l">
              <a:lnSpc>
                <a:spcPct val="80000"/>
              </a:lnSpc>
              <a:defRPr sz="8000" spc="-200">
                <a:solidFill>
                  <a:srgbClr val="000000"/>
                </a:solidFill>
                <a:latin typeface="Fuse-Bold"/>
                <a:ea typeface="Fuse-Bold"/>
                <a:cs typeface="Fuse-Bold"/>
                <a:sym typeface="Fuse-Bold"/>
              </a:defRPr>
            </a:lvl1pPr>
          </a:lstStyle>
          <a:p>
            <a:r>
              <a:rPr lang="nl-NL" dirty="0"/>
              <a:t>Wat bedoelen we met elektrische gevaren?</a:t>
            </a:r>
          </a:p>
        </p:txBody>
      </p:sp>
      <p:sp>
        <p:nvSpPr>
          <p:cNvPr id="6" name="TextBox 5">
            <a:extLst>
              <a:ext uri="{FF2B5EF4-FFF2-40B4-BE49-F238E27FC236}">
                <a16:creationId xmlns:a16="http://schemas.microsoft.com/office/drawing/2014/main" id="{E9AE7D8E-ACE6-9868-D436-A3A4C7C26036}"/>
              </a:ext>
            </a:extLst>
          </p:cNvPr>
          <p:cNvSpPr txBox="1"/>
          <p:nvPr/>
        </p:nvSpPr>
        <p:spPr>
          <a:xfrm>
            <a:off x="1689095" y="2881141"/>
            <a:ext cx="10388600" cy="8597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2438337" rtl="0" fontAlgn="auto" latinLnBrk="0" hangingPunct="0">
              <a:lnSpc>
                <a:spcPct val="100000"/>
              </a:lnSpc>
              <a:spcBef>
                <a:spcPts val="0"/>
              </a:spcBef>
              <a:spcAft>
                <a:spcPts val="0"/>
              </a:spcAft>
              <a:buClrTx/>
              <a:buSzTx/>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Elektrische gevaren kunnen resulteren in:</a:t>
            </a:r>
          </a:p>
          <a:p>
            <a:pPr marR="0" algn="l" defTabSz="2438337" rtl="0" fontAlgn="auto" latinLnBrk="0" hangingPunct="0">
              <a:lnSpc>
                <a:spcPct val="100000"/>
              </a:lnSpc>
              <a:spcBef>
                <a:spcPts val="0"/>
              </a:spcBef>
              <a:spcAft>
                <a:spcPts val="0"/>
              </a:spcAft>
              <a:buClrTx/>
              <a:buSzTx/>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r>
              <a:rPr lang="nl-NL" sz="3200" b="1" dirty="0"/>
              <a:t>Persoonlijk letsel</a:t>
            </a: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Elektrocutie </a:t>
            </a:r>
            <a:r>
              <a:rPr kumimoji="0" lang="nl-NL" sz="2800" i="0" u="none" strike="noStrike" cap="none" spc="0" normalizeH="0" baseline="0" dirty="0">
                <a:ln>
                  <a:noFill/>
                </a:ln>
                <a:solidFill>
                  <a:srgbClr val="FFFFFF"/>
                </a:solidFill>
                <a:effectLst/>
                <a:uFillTx/>
                <a:latin typeface="+mj-lt"/>
                <a:ea typeface="+mj-ea"/>
                <a:cs typeface="+mj-cs"/>
                <a:sym typeface="Helvetica Neue"/>
              </a:rPr>
              <a:t>(stroomdoorgan</a:t>
            </a:r>
            <a:r>
              <a:rPr lang="nl-NL" sz="2800" dirty="0"/>
              <a:t>g met </a:t>
            </a:r>
            <a:r>
              <a:rPr kumimoji="0" lang="nl-NL" sz="2800" i="0" u="none" strike="noStrike" cap="none" spc="0" normalizeH="0" baseline="0" dirty="0">
                <a:ln>
                  <a:noFill/>
                </a:ln>
                <a:solidFill>
                  <a:srgbClr val="FFFFFF"/>
                </a:solidFill>
                <a:effectLst/>
                <a:uFillTx/>
                <a:latin typeface="+mj-lt"/>
                <a:ea typeface="+mj-ea"/>
                <a:cs typeface="+mj-cs"/>
                <a:sym typeface="Helvetica Neue"/>
              </a:rPr>
              <a:t>dodelijke afloop) </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Elektrisering </a:t>
            </a:r>
            <a:r>
              <a:rPr kumimoji="0" lang="nl-NL" sz="2800" i="0" u="none" strike="noStrike" cap="none" spc="0" normalizeH="0" baseline="0" dirty="0">
                <a:ln>
                  <a:noFill/>
                </a:ln>
                <a:solidFill>
                  <a:srgbClr val="FFFFFF"/>
                </a:solidFill>
                <a:effectLst/>
                <a:uFillTx/>
                <a:latin typeface="+mj-lt"/>
                <a:ea typeface="+mj-ea"/>
                <a:cs typeface="+mj-cs"/>
                <a:sym typeface="Helvetica Neue"/>
              </a:rPr>
              <a:t>(in aanraking komen met </a:t>
            </a:r>
            <a:br>
              <a:rPr lang="nl-NL" sz="2800" dirty="0"/>
            </a:br>
            <a:r>
              <a:rPr kumimoji="0" lang="nl-NL" sz="2800" i="0" u="none" strike="noStrike" cap="none" spc="0" normalizeH="0" baseline="0" dirty="0" err="1">
                <a:ln>
                  <a:noFill/>
                </a:ln>
                <a:solidFill>
                  <a:srgbClr val="FFFFFF"/>
                </a:solidFill>
                <a:effectLst/>
                <a:uFillTx/>
                <a:latin typeface="+mj-lt"/>
                <a:ea typeface="+mj-ea"/>
                <a:cs typeface="+mj-cs"/>
                <a:sym typeface="Helvetica Neue"/>
              </a:rPr>
              <a:t>spanningvoerende</a:t>
            </a:r>
            <a:r>
              <a:rPr kumimoji="0" lang="nl-NL" sz="2800" i="0" u="none" strike="noStrike" cap="none" spc="0" normalizeH="0" baseline="0" dirty="0">
                <a:ln>
                  <a:noFill/>
                </a:ln>
                <a:solidFill>
                  <a:srgbClr val="FFFFFF"/>
                </a:solidFill>
                <a:effectLst/>
                <a:uFillTx/>
                <a:latin typeface="+mj-lt"/>
                <a:ea typeface="+mj-ea"/>
                <a:cs typeface="+mj-cs"/>
                <a:sym typeface="Helvetica Neue"/>
              </a:rPr>
              <a:t> delen; zonder dodelijke afloop)</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nl-NL" sz="3200" b="1" dirty="0"/>
              <a:t>Brandwonden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r>
              <a:rPr lang="nl-NL" sz="3200" b="1" dirty="0"/>
              <a:t>Overige incidenten</a:t>
            </a: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nl-NL" sz="3200" b="1" dirty="0"/>
              <a:t>Brand en /of explosie</a:t>
            </a:r>
          </a:p>
          <a:p>
            <a:pPr marL="342900" indent="-342900" algn="l">
              <a:buFont typeface="Arial" panose="020B0604020202020204" pitchFamily="34" charset="0"/>
              <a:buChar char="•"/>
            </a:pPr>
            <a:r>
              <a:rPr lang="nl-NL" sz="3200" b="1" dirty="0"/>
              <a:t>K</a:t>
            </a:r>
            <a:r>
              <a:rPr kumimoji="0" lang="nl-NL" sz="3200" b="1" i="0" u="none" strike="noStrike" cap="none" spc="0" normalizeH="0" baseline="0" dirty="0">
                <a:ln>
                  <a:noFill/>
                </a:ln>
                <a:solidFill>
                  <a:srgbClr val="FFFFFF"/>
                </a:solidFill>
                <a:effectLst/>
                <a:uFillTx/>
                <a:latin typeface="+mj-lt"/>
                <a:ea typeface="+mj-ea"/>
                <a:cs typeface="+mj-cs"/>
                <a:sym typeface="Helvetica Neue"/>
              </a:rPr>
              <a:t>ortsluiting /vlamboog</a:t>
            </a:r>
            <a:endParaRPr lang="nl-NL" sz="3200" b="1" dirty="0"/>
          </a:p>
          <a:p>
            <a:pPr marL="342900" indent="-342900" algn="l">
              <a:buFont typeface="Arial" panose="020B0604020202020204" pitchFamily="34" charset="0"/>
              <a:buChar char="•"/>
            </a:pPr>
            <a:r>
              <a:rPr kumimoji="0" lang="nl-NL" sz="3200" b="1" i="0" u="none" strike="noStrike" cap="none" spc="0" normalizeH="0" baseline="0" dirty="0">
                <a:ln>
                  <a:noFill/>
                </a:ln>
                <a:solidFill>
                  <a:srgbClr val="FFFFFF"/>
                </a:solidFill>
                <a:effectLst/>
                <a:uFillTx/>
                <a:latin typeface="+mj-lt"/>
                <a:ea typeface="+mj-ea"/>
                <a:cs typeface="+mj-cs"/>
                <a:sym typeface="Helvetica Neue"/>
              </a:rPr>
              <a:t>Materiële schade</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Overslag </a:t>
            </a:r>
            <a:r>
              <a:rPr kumimoji="0" lang="nl-NL" sz="2800" i="0" u="none" strike="noStrike" cap="none" spc="0" normalizeH="0" baseline="0" dirty="0">
                <a:ln>
                  <a:noFill/>
                </a:ln>
                <a:solidFill>
                  <a:srgbClr val="FFFFFF"/>
                </a:solidFill>
                <a:effectLst/>
                <a:uFillTx/>
                <a:latin typeface="+mj-lt"/>
                <a:ea typeface="+mj-ea"/>
                <a:cs typeface="+mj-cs"/>
                <a:sym typeface="Helvetica Neue"/>
              </a:rPr>
              <a:t>(als gevolg van te dicht benaderen hoogspanning)</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nl-NL" sz="2800" dirty="0"/>
          </a:p>
          <a:p>
            <a:pPr algn="l"/>
            <a:r>
              <a:rPr lang="nl-NL" sz="2800" b="1" dirty="0"/>
              <a:t>Elektrische gevaren kunnen ook indirecte </a:t>
            </a:r>
          </a:p>
          <a:p>
            <a:pPr algn="l"/>
            <a:r>
              <a:rPr lang="nl-NL" sz="2800" b="1" dirty="0"/>
              <a:t>ongevallen veroorzaken, zoals vallen of </a:t>
            </a:r>
          </a:p>
          <a:p>
            <a:pPr algn="l"/>
            <a:r>
              <a:rPr lang="nl-NL" sz="2800" b="1" dirty="0"/>
              <a:t>een schrikreactie.</a:t>
            </a:r>
            <a:endParaRPr kumimoji="0" lang="nl-NL" sz="28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2800" i="0" u="none" strike="noStrike" cap="none" spc="0" normalizeH="0" baseline="0" dirty="0">
              <a:ln>
                <a:noFill/>
              </a:ln>
              <a:solidFill>
                <a:srgbClr val="FFFFFF"/>
              </a:solidFill>
              <a:effectLst/>
              <a:uFillTx/>
              <a:latin typeface="+mj-lt"/>
              <a:ea typeface="+mj-ea"/>
              <a:cs typeface="+mj-cs"/>
              <a:sym typeface="Helvetica Neue"/>
            </a:endParaRPr>
          </a:p>
        </p:txBody>
      </p:sp>
    </p:spTree>
    <p:extLst>
      <p:ext uri="{BB962C8B-B14F-4D97-AF65-F5344CB8AC3E}">
        <p14:creationId xmlns:p14="http://schemas.microsoft.com/office/powerpoint/2010/main" val="3730376505"/>
      </p:ext>
    </p:extLst>
  </p:cSld>
  <p:clrMapOvr>
    <a:overrideClrMapping bg1="dk1" tx1="lt1" bg2="dk2" tx2="lt2" accent1="accent1" accent2="accent2" accent3="accent3" accent4="accent4" accent5="accent5" accent6="accent6" hlink="hlink" folHlink="folHlink"/>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55DD1E66-B7CB-DD71-500B-A351E091FA6E}"/>
              </a:ext>
            </a:extLst>
          </p:cNvPr>
          <p:cNvSpPr txBox="1"/>
          <p:nvPr/>
        </p:nvSpPr>
        <p:spPr>
          <a:xfrm>
            <a:off x="1689096" y="1617833"/>
            <a:ext cx="16342872"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nl-NL" dirty="0"/>
              <a:t>Waarom is er aandacht voor nodig?</a:t>
            </a:r>
          </a:p>
        </p:txBody>
      </p:sp>
      <p:sp>
        <p:nvSpPr>
          <p:cNvPr id="3" name="Wat kan jij doen?">
            <a:extLst>
              <a:ext uri="{FF2B5EF4-FFF2-40B4-BE49-F238E27FC236}">
                <a16:creationId xmlns:a16="http://schemas.microsoft.com/office/drawing/2014/main" id="{5ED2E00E-B199-3109-CC87-320A91DDF6E3}"/>
              </a:ext>
            </a:extLst>
          </p:cNvPr>
          <p:cNvSpPr txBox="1"/>
          <p:nvPr/>
        </p:nvSpPr>
        <p:spPr>
          <a:xfrm>
            <a:off x="1689096" y="2760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nl-NL" sz="4000" dirty="0">
                <a:solidFill>
                  <a:srgbClr val="3E589E"/>
                </a:solidFill>
              </a:rPr>
              <a:t>Risico: Elektrische gevaren</a:t>
            </a:r>
          </a:p>
        </p:txBody>
      </p:sp>
      <p:sp>
        <p:nvSpPr>
          <p:cNvPr id="5" name="TextBox 4">
            <a:extLst>
              <a:ext uri="{FF2B5EF4-FFF2-40B4-BE49-F238E27FC236}">
                <a16:creationId xmlns:a16="http://schemas.microsoft.com/office/drawing/2014/main" id="{6339259B-6091-1777-18BA-634B3B84B2D0}"/>
              </a:ext>
            </a:extLst>
          </p:cNvPr>
          <p:cNvSpPr txBox="1"/>
          <p:nvPr/>
        </p:nvSpPr>
        <p:spPr>
          <a:xfrm>
            <a:off x="1689096" y="3516484"/>
            <a:ext cx="10388600" cy="10443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2438337" rtl="0" fontAlgn="auto" latinLnBrk="0" hangingPunct="0">
              <a:lnSpc>
                <a:spcPct val="100000"/>
              </a:lnSpc>
              <a:spcBef>
                <a:spcPts val="0"/>
              </a:spcBef>
              <a:spcAft>
                <a:spcPts val="0"/>
              </a:spcAft>
              <a:buClrTx/>
              <a:buSzTx/>
              <a:tabLst/>
            </a:pPr>
            <a:r>
              <a:rPr lang="nl-NL" sz="3200" b="1" dirty="0">
                <a:solidFill>
                  <a:srgbClr val="3E589E"/>
                </a:solidFill>
              </a:rPr>
              <a:t>Uit de meldingen* bij incidenten gerelateerd aan elektrische gevaren blijkt dat:</a:t>
            </a:r>
            <a:endParaRPr kumimoji="0" lang="nl-NL" sz="3200" b="1" i="0" u="none" strike="noStrike" cap="none" spc="0" normalizeH="0" baseline="0" dirty="0">
              <a:ln>
                <a:noFill/>
              </a:ln>
              <a:solidFill>
                <a:srgbClr val="3E589E"/>
              </a:solidFill>
              <a:effectLst/>
              <a:uFillTx/>
              <a:latin typeface="+mj-lt"/>
              <a:ea typeface="+mj-ea"/>
              <a:cs typeface="+mj-cs"/>
              <a:sym typeface="Helvetica Neue"/>
            </a:endParaRPr>
          </a:p>
          <a:p>
            <a:pPr marL="457200" marR="0" indent="-457200" algn="l" defTabSz="2438337" rtl="0" fontAlgn="auto" latinLnBrk="0" hangingPunct="0">
              <a:lnSpc>
                <a:spcPct val="100000"/>
              </a:lnSpc>
              <a:spcBef>
                <a:spcPts val="0"/>
              </a:spcBef>
              <a:spcAft>
                <a:spcPts val="0"/>
              </a:spcAft>
              <a:buClrTx/>
              <a:buSzTx/>
              <a:buFontTx/>
              <a:buChar char="-"/>
              <a:tabLst/>
            </a:pPr>
            <a:r>
              <a:rPr lang="nl-NL" sz="3200" dirty="0">
                <a:solidFill>
                  <a:srgbClr val="3E589E"/>
                </a:solidFill>
              </a:rPr>
              <a:t>Er ongeveer evenveel incidenten plaatsvinden bij het werken aan bestaande installaties (onderhoud) als bij nieuw-/verbouw (bouwprojecten).</a:t>
            </a:r>
          </a:p>
          <a:p>
            <a:pPr marL="457200" marR="0" indent="-457200" algn="l" defTabSz="2438337" rtl="0" fontAlgn="auto" latinLnBrk="0" hangingPunct="0">
              <a:lnSpc>
                <a:spcPct val="100000"/>
              </a:lnSpc>
              <a:spcBef>
                <a:spcPts val="0"/>
              </a:spcBef>
              <a:spcAft>
                <a:spcPts val="0"/>
              </a:spcAft>
              <a:buClrTx/>
              <a:buSzTx/>
              <a:buFontTx/>
              <a:buChar char="-"/>
              <a:tabLst/>
            </a:pPr>
            <a:r>
              <a:rPr lang="nl-NL" sz="3200" dirty="0">
                <a:solidFill>
                  <a:srgbClr val="3E589E"/>
                </a:solidFill>
              </a:rPr>
              <a:t>Er ongeveer evenveel incidenten plaatsvinden bij elektrotechnische werkzaamheden als grondroerende </a:t>
            </a:r>
            <a:r>
              <a:rPr kumimoji="0" lang="nl-NL" sz="3200" i="0" u="none" strike="noStrike" cap="none" spc="0" normalizeH="0" baseline="0" dirty="0">
                <a:ln>
                  <a:noFill/>
                </a:ln>
                <a:solidFill>
                  <a:srgbClr val="3E589E"/>
                </a:solidFill>
                <a:effectLst/>
                <a:uFillTx/>
                <a:latin typeface="+mj-lt"/>
                <a:ea typeface="+mj-ea"/>
                <a:cs typeface="+mj-cs"/>
                <a:sym typeface="Helvetica Neue"/>
              </a:rPr>
              <a:t>werkzaamheden.</a:t>
            </a:r>
          </a:p>
          <a:p>
            <a:pPr marL="457200" marR="0" indent="-457200" algn="l" defTabSz="2438337" rtl="0" fontAlgn="auto" latinLnBrk="0" hangingPunct="0">
              <a:lnSpc>
                <a:spcPct val="100000"/>
              </a:lnSpc>
              <a:spcBef>
                <a:spcPts val="0"/>
              </a:spcBef>
              <a:spcAft>
                <a:spcPts val="0"/>
              </a:spcAft>
              <a:buClrTx/>
              <a:buSzTx/>
              <a:buFontTx/>
              <a:buChar char="-"/>
              <a:tabLst/>
            </a:pPr>
            <a:r>
              <a:rPr lang="nl-NL" sz="3200" dirty="0">
                <a:solidFill>
                  <a:srgbClr val="3E589E"/>
                </a:solidFill>
              </a:rPr>
              <a:t>Bij grondroerende werkzaamheden graafschades (raken van kabels) het vaakst voorkomen. </a:t>
            </a:r>
            <a:endParaRPr lang="nl-NL" sz="3200" dirty="0">
              <a:solidFill>
                <a:srgbClr val="FF0000"/>
              </a:solidFill>
              <a:highlight>
                <a:srgbClr val="FFFF00"/>
              </a:highlight>
            </a:endParaRPr>
          </a:p>
          <a:p>
            <a:pPr marL="457200" marR="0" indent="-457200" algn="l" defTabSz="2438337" rtl="0" fontAlgn="auto" latinLnBrk="0" hangingPunct="0">
              <a:lnSpc>
                <a:spcPct val="100000"/>
              </a:lnSpc>
              <a:spcBef>
                <a:spcPts val="0"/>
              </a:spcBef>
              <a:spcAft>
                <a:spcPts val="0"/>
              </a:spcAft>
              <a:buClrTx/>
              <a:buSzTx/>
              <a:buFontTx/>
              <a:buChar char="-"/>
              <a:tabLst/>
            </a:pPr>
            <a:r>
              <a:rPr lang="nl-NL" sz="3200" dirty="0">
                <a:solidFill>
                  <a:srgbClr val="3E589E"/>
                </a:solidFill>
              </a:rPr>
              <a:t>Bij de meeste incidenten het laagspanning betreft (95%), de overige hoogspanning (5%).</a:t>
            </a:r>
          </a:p>
          <a:p>
            <a:pPr marL="457200" marR="0" indent="-457200" algn="l" defTabSz="2438337" rtl="0" fontAlgn="auto" latinLnBrk="0" hangingPunct="0">
              <a:lnSpc>
                <a:spcPct val="100000"/>
              </a:lnSpc>
              <a:spcBef>
                <a:spcPts val="0"/>
              </a:spcBef>
              <a:spcAft>
                <a:spcPts val="0"/>
              </a:spcAft>
              <a:buClrTx/>
              <a:buSzTx/>
              <a:buFontTx/>
              <a:buChar char="-"/>
              <a:tabLst/>
            </a:pPr>
            <a:endParaRPr lang="nl-NL" sz="3200" dirty="0">
              <a:solidFill>
                <a:srgbClr val="3E589E"/>
              </a:solidFill>
            </a:endParaRPr>
          </a:p>
          <a:p>
            <a:pPr marR="0" algn="l" defTabSz="2438337" rtl="0" fontAlgn="auto" latinLnBrk="0" hangingPunct="0">
              <a:lnSpc>
                <a:spcPct val="100000"/>
              </a:lnSpc>
              <a:spcBef>
                <a:spcPts val="0"/>
              </a:spcBef>
              <a:spcAft>
                <a:spcPts val="0"/>
              </a:spcAft>
              <a:buClrTx/>
              <a:buSzTx/>
              <a:tabLst/>
            </a:pPr>
            <a:r>
              <a:rPr kumimoji="0" lang="nl-NL" sz="3200" b="1" i="0" u="none" strike="noStrike" cap="none" spc="0" normalizeH="0" baseline="0" dirty="0">
                <a:ln>
                  <a:noFill/>
                </a:ln>
                <a:solidFill>
                  <a:srgbClr val="3E589E"/>
                </a:solidFill>
                <a:effectLst/>
                <a:uFillTx/>
                <a:latin typeface="+mj-lt"/>
                <a:ea typeface="+mj-ea"/>
                <a:cs typeface="+mj-cs"/>
                <a:sym typeface="Helvetica Neue"/>
              </a:rPr>
              <a:t>De gevaren worden onderschat. Komt dit </a:t>
            </a:r>
          </a:p>
          <a:p>
            <a:pPr marR="0" algn="l" defTabSz="2438337" rtl="0" fontAlgn="auto" latinLnBrk="0" hangingPunct="0">
              <a:lnSpc>
                <a:spcPct val="100000"/>
              </a:lnSpc>
              <a:spcBef>
                <a:spcPts val="0"/>
              </a:spcBef>
              <a:spcAft>
                <a:spcPts val="0"/>
              </a:spcAft>
              <a:buClrTx/>
              <a:buSzTx/>
              <a:tabLst/>
            </a:pPr>
            <a:r>
              <a:rPr lang="nl-NL" sz="3200" b="1" dirty="0">
                <a:solidFill>
                  <a:srgbClr val="3E589E"/>
                </a:solidFill>
              </a:rPr>
              <a:t>doordat je elektriciteit ‘niet ziet’ o</a:t>
            </a:r>
            <a:r>
              <a:rPr kumimoji="0" lang="nl-NL" sz="3200" b="1" i="0" u="none" strike="noStrike" cap="none" spc="0" normalizeH="0" baseline="0" dirty="0">
                <a:ln>
                  <a:noFill/>
                </a:ln>
                <a:solidFill>
                  <a:srgbClr val="3E589E"/>
                </a:solidFill>
                <a:effectLst/>
                <a:uFillTx/>
                <a:latin typeface="+mj-lt"/>
                <a:ea typeface="+mj-ea"/>
                <a:cs typeface="+mj-cs"/>
                <a:sym typeface="Helvetica Neue"/>
              </a:rPr>
              <a:t>f zijn de gevaren (gevolgen</a:t>
            </a:r>
            <a:r>
              <a:rPr lang="nl-NL" sz="3200" b="1" dirty="0">
                <a:solidFill>
                  <a:srgbClr val="3E589E"/>
                </a:solidFill>
              </a:rPr>
              <a:t>) van incidenten met elektriciteit</a:t>
            </a:r>
          </a:p>
          <a:p>
            <a:pPr marR="0" algn="l" defTabSz="2438337" rtl="0" fontAlgn="auto" latinLnBrk="0" hangingPunct="0">
              <a:lnSpc>
                <a:spcPct val="100000"/>
              </a:lnSpc>
              <a:spcBef>
                <a:spcPts val="0"/>
              </a:spcBef>
              <a:spcAft>
                <a:spcPts val="0"/>
              </a:spcAft>
              <a:buClrTx/>
              <a:buSzTx/>
              <a:tabLst/>
            </a:pPr>
            <a:r>
              <a:rPr lang="nl-NL" sz="3200" b="1" dirty="0">
                <a:solidFill>
                  <a:srgbClr val="3E589E"/>
                </a:solidFill>
              </a:rPr>
              <a:t>niet goed bekend?</a:t>
            </a:r>
          </a:p>
          <a:p>
            <a:pPr algn="l"/>
            <a:endParaRPr kumimoji="0" lang="nl-NL" sz="3200" b="0" i="0" u="none" strike="noStrike" cap="none" spc="0" normalizeH="0" baseline="0" dirty="0">
              <a:ln>
                <a:noFill/>
              </a:ln>
              <a:solidFill>
                <a:srgbClr val="3E589E"/>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nl-NL" sz="2400" b="0" i="0" u="none" strike="noStrike" cap="none" spc="0" normalizeH="0" baseline="0" dirty="0">
              <a:ln>
                <a:noFill/>
              </a:ln>
              <a:solidFill>
                <a:srgbClr val="3E589E"/>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nl-NL" sz="2400" b="0" i="0" u="none" strike="noStrike" cap="none" spc="0" normalizeH="0" baseline="0" dirty="0">
              <a:ln>
                <a:noFill/>
              </a:ln>
              <a:solidFill>
                <a:srgbClr val="3E589E"/>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nl-NL" sz="2400" b="0" i="1" u="none" strike="noStrike" cap="none" spc="0" normalizeH="0" baseline="0" dirty="0">
              <a:ln>
                <a:noFill/>
              </a:ln>
              <a:solidFill>
                <a:srgbClr val="FFFFFF"/>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nl-NL" sz="2400" b="0" i="0" u="none" strike="noStrike" cap="none" spc="0" normalizeH="0" baseline="0" dirty="0">
              <a:ln>
                <a:noFill/>
              </a:ln>
              <a:solidFill>
                <a:srgbClr val="FFFFFF"/>
              </a:solidFill>
              <a:effectLst/>
              <a:uFillTx/>
              <a:latin typeface="+mj-lt"/>
              <a:ea typeface="+mj-ea"/>
              <a:cs typeface="+mj-cs"/>
              <a:sym typeface="Helvetica Neue"/>
            </a:endParaRPr>
          </a:p>
        </p:txBody>
      </p:sp>
    </p:spTree>
    <p:extLst>
      <p:ext uri="{BB962C8B-B14F-4D97-AF65-F5344CB8AC3E}">
        <p14:creationId xmlns:p14="http://schemas.microsoft.com/office/powerpoint/2010/main" val="345463985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C1A3ABAB-3C32-2734-F289-1F066527F9A3}"/>
              </a:ext>
            </a:extLst>
          </p:cNvPr>
          <p:cNvSpPr txBox="1"/>
          <p:nvPr/>
        </p:nvSpPr>
        <p:spPr>
          <a:xfrm>
            <a:off x="1689096" y="1617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err="1"/>
              <a:t>Stappenplan</a:t>
            </a:r>
            <a:endParaRPr dirty="0"/>
          </a:p>
        </p:txBody>
      </p:sp>
      <p:sp>
        <p:nvSpPr>
          <p:cNvPr id="3" name="Wat kan jij doen?">
            <a:extLst>
              <a:ext uri="{FF2B5EF4-FFF2-40B4-BE49-F238E27FC236}">
                <a16:creationId xmlns:a16="http://schemas.microsoft.com/office/drawing/2014/main" id="{73DC27D5-BA2C-EF5A-CABE-F0106A19B0E4}"/>
              </a:ext>
            </a:extLst>
          </p:cNvPr>
          <p:cNvSpPr txBox="1"/>
          <p:nvPr/>
        </p:nvSpPr>
        <p:spPr>
          <a:xfrm>
            <a:off x="1689096" y="2760833"/>
            <a:ext cx="14643104" cy="1511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endParaRPr sz="4000" dirty="0">
              <a:solidFill>
                <a:schemeClr val="tx1"/>
              </a:solidFill>
            </a:endParaRPr>
          </a:p>
        </p:txBody>
      </p:sp>
      <p:sp>
        <p:nvSpPr>
          <p:cNvPr id="5" name="TextBox 4">
            <a:extLst>
              <a:ext uri="{FF2B5EF4-FFF2-40B4-BE49-F238E27FC236}">
                <a16:creationId xmlns:a16="http://schemas.microsoft.com/office/drawing/2014/main" id="{4727E385-3B01-72AC-7E66-8D6D45E948F5}"/>
              </a:ext>
            </a:extLst>
          </p:cNvPr>
          <p:cNvSpPr txBox="1"/>
          <p:nvPr/>
        </p:nvSpPr>
        <p:spPr>
          <a:xfrm>
            <a:off x="1803400" y="4036173"/>
            <a:ext cx="12613640" cy="83676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lvl="0" algn="l">
              <a:lnSpc>
                <a:spcPct val="107000"/>
              </a:lnSpc>
              <a:spcAft>
                <a:spcPts val="800"/>
              </a:spcAft>
              <a:tabLst>
                <a:tab pos="457200" algn="l"/>
              </a:tabLst>
            </a:pPr>
            <a:r>
              <a:rPr lang="nl-NL" sz="3200" b="1" kern="100" dirty="0">
                <a:effectLst/>
                <a:ea typeface="Calibri" panose="020F0502020204030204" pitchFamily="34" charset="0"/>
                <a:cs typeface="Times New Roman" panose="02020603050405020304" pitchFamily="18" charset="0"/>
              </a:rPr>
              <a:t>Werk jij aan elektrotechnische installaties? </a:t>
            </a:r>
          </a:p>
          <a:p>
            <a:pPr lvl="0" algn="l">
              <a:lnSpc>
                <a:spcPct val="107000"/>
              </a:lnSpc>
              <a:spcAft>
                <a:spcPts val="800"/>
              </a:spcAft>
              <a:tabLst>
                <a:tab pos="457200" algn="l"/>
              </a:tabLst>
            </a:pPr>
            <a:r>
              <a:rPr lang="nl-NL" sz="3200" b="1" kern="100" dirty="0">
                <a:effectLst/>
                <a:ea typeface="Calibri" panose="020F0502020204030204" pitchFamily="34" charset="0"/>
                <a:cs typeface="Times New Roman" panose="02020603050405020304" pitchFamily="18" charset="0"/>
              </a:rPr>
              <a:t>Dan werken we volgens de ‘veilige vijf’ uit de NEN 3140:</a:t>
            </a:r>
          </a:p>
          <a:p>
            <a:pPr lvl="0" algn="l">
              <a:lnSpc>
                <a:spcPct val="107000"/>
              </a:lnSpc>
              <a:spcAft>
                <a:spcPts val="800"/>
              </a:spcAft>
              <a:tabLst>
                <a:tab pos="457200" algn="l"/>
              </a:tabLst>
            </a:pPr>
            <a:endParaRPr lang="en-001" sz="3200" b="1" kern="100" dirty="0">
              <a:effectLst/>
              <a:ea typeface="Calibri" panose="020F0502020204030204" pitchFamily="34" charset="0"/>
              <a:cs typeface="Times New Roman" panose="02020603050405020304" pitchFamily="18" charset="0"/>
            </a:endParaRPr>
          </a:p>
          <a:p>
            <a:pPr marL="514350" lvl="0" indent="-514350" algn="l">
              <a:lnSpc>
                <a:spcPct val="107000"/>
              </a:lnSpc>
              <a:spcAft>
                <a:spcPts val="800"/>
              </a:spcAft>
              <a:buFont typeface="+mj-lt"/>
              <a:buAutoNum type="arabicPeriod"/>
              <a:tabLst>
                <a:tab pos="457200" algn="l"/>
              </a:tabLst>
            </a:pPr>
            <a:r>
              <a:rPr lang="nl-NL" sz="3200" b="1" kern="100" dirty="0">
                <a:effectLst/>
                <a:ea typeface="Calibri" panose="020F0502020204030204" pitchFamily="34" charset="0"/>
                <a:cs typeface="Times New Roman" panose="02020603050405020304" pitchFamily="18" charset="0"/>
              </a:rPr>
              <a:t>Scheiden</a:t>
            </a:r>
          </a:p>
          <a:p>
            <a:pPr marL="514350" lvl="0" indent="-514350" algn="l">
              <a:lnSpc>
                <a:spcPct val="107000"/>
              </a:lnSpc>
              <a:spcAft>
                <a:spcPts val="800"/>
              </a:spcAft>
              <a:buFont typeface="+mj-lt"/>
              <a:buAutoNum type="arabicPeriod"/>
              <a:tabLst>
                <a:tab pos="457200" algn="l"/>
              </a:tabLst>
            </a:pPr>
            <a:r>
              <a:rPr lang="nl-NL" sz="3200" b="1" kern="100" dirty="0">
                <a:ea typeface="Calibri" panose="020F0502020204030204" pitchFamily="34" charset="0"/>
                <a:cs typeface="Times New Roman" panose="02020603050405020304" pitchFamily="18" charset="0"/>
              </a:rPr>
              <a:t>Beveiligen tegen opnieuw inschakelen</a:t>
            </a:r>
          </a:p>
          <a:p>
            <a:pPr marL="514350" lvl="0" indent="-514350" algn="l">
              <a:lnSpc>
                <a:spcPct val="107000"/>
              </a:lnSpc>
              <a:spcAft>
                <a:spcPts val="800"/>
              </a:spcAft>
              <a:buFont typeface="+mj-lt"/>
              <a:buAutoNum type="arabicPeriod"/>
              <a:tabLst>
                <a:tab pos="457200" algn="l"/>
              </a:tabLst>
            </a:pPr>
            <a:r>
              <a:rPr lang="nl-NL" sz="3200" b="1" kern="100" dirty="0">
                <a:effectLst/>
                <a:ea typeface="Calibri" panose="020F0502020204030204" pitchFamily="34" charset="0"/>
                <a:cs typeface="Times New Roman" panose="02020603050405020304" pitchFamily="18" charset="0"/>
              </a:rPr>
              <a:t>Controleren of de elektrische installatie spanningsloos is</a:t>
            </a:r>
          </a:p>
          <a:p>
            <a:pPr marL="514350" lvl="0" indent="-514350" algn="l">
              <a:lnSpc>
                <a:spcPct val="107000"/>
              </a:lnSpc>
              <a:spcAft>
                <a:spcPts val="800"/>
              </a:spcAft>
              <a:buFont typeface="+mj-lt"/>
              <a:buAutoNum type="arabicPeriod"/>
              <a:tabLst>
                <a:tab pos="457200" algn="l"/>
              </a:tabLst>
            </a:pPr>
            <a:r>
              <a:rPr lang="nl-NL" sz="3200" b="1" kern="100" dirty="0">
                <a:ea typeface="Calibri" panose="020F0502020204030204" pitchFamily="34" charset="0"/>
                <a:cs typeface="Times New Roman" panose="02020603050405020304" pitchFamily="18" charset="0"/>
              </a:rPr>
              <a:t>Aarden en kortsluiten</a:t>
            </a:r>
          </a:p>
          <a:p>
            <a:pPr marL="514350" lvl="0" indent="-514350" algn="l">
              <a:lnSpc>
                <a:spcPct val="107000"/>
              </a:lnSpc>
              <a:spcAft>
                <a:spcPts val="800"/>
              </a:spcAft>
              <a:buFont typeface="+mj-lt"/>
              <a:buAutoNum type="arabicPeriod"/>
              <a:tabLst>
                <a:tab pos="457200" algn="l"/>
              </a:tabLst>
            </a:pPr>
            <a:r>
              <a:rPr lang="nl-NL" sz="3200" b="1" kern="100" dirty="0">
                <a:effectLst/>
                <a:ea typeface="Calibri" panose="020F0502020204030204" pitchFamily="34" charset="0"/>
                <a:cs typeface="Times New Roman" panose="02020603050405020304" pitchFamily="18" charset="0"/>
              </a:rPr>
              <a:t>Actieve delen afschermen</a:t>
            </a:r>
          </a:p>
          <a:p>
            <a:pPr marL="514350" lvl="0" indent="-514350" algn="l">
              <a:lnSpc>
                <a:spcPct val="107000"/>
              </a:lnSpc>
              <a:spcAft>
                <a:spcPts val="800"/>
              </a:spcAft>
              <a:buFont typeface="+mj-lt"/>
              <a:buAutoNum type="arabicPeriod"/>
              <a:tabLst>
                <a:tab pos="457200" algn="l"/>
              </a:tabLst>
            </a:pPr>
            <a:endParaRPr lang="nl-NL" sz="3200" b="1" kern="100" dirty="0">
              <a:solidFill>
                <a:srgbClr val="FF0000"/>
              </a:solidFill>
              <a:highlight>
                <a:srgbClr val="FFFF00"/>
              </a:highlight>
              <a:ea typeface="Calibri" panose="020F0502020204030204" pitchFamily="34" charset="0"/>
              <a:cs typeface="Times New Roman" panose="02020603050405020304" pitchFamily="18" charset="0"/>
            </a:endParaRPr>
          </a:p>
          <a:p>
            <a:pPr lvl="0" algn="l">
              <a:lnSpc>
                <a:spcPct val="107000"/>
              </a:lnSpc>
              <a:spcAft>
                <a:spcPts val="800"/>
              </a:spcAft>
              <a:tabLst>
                <a:tab pos="457200" algn="l"/>
              </a:tabLst>
            </a:pPr>
            <a:endParaRPr lang="en-001" sz="3200" b="1" kern="100" dirty="0">
              <a:effectLst/>
              <a:ea typeface="Calibri" panose="020F0502020204030204" pitchFamily="34" charset="0"/>
              <a:cs typeface="Times New Roman" panose="02020603050405020304" pitchFamily="18" charset="0"/>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en-US" sz="3200" b="1" i="0" u="none" strike="noStrike" cap="none" spc="0" normalizeH="0" baseline="0" dirty="0">
              <a:ln>
                <a:noFill/>
              </a:ln>
              <a:solidFill>
                <a:srgbClr val="FFFFFF"/>
              </a:solidFill>
              <a:effectLst/>
              <a:uFillTx/>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dirty="0">
              <a:ln>
                <a:noFill/>
              </a:ln>
              <a:solidFill>
                <a:srgbClr val="FFFFFF"/>
              </a:solidFill>
              <a:effectLst/>
              <a:uFillTx/>
              <a:ea typeface="+mj-ea"/>
              <a:cs typeface="+mj-cs"/>
              <a:sym typeface="Helvetica Neue"/>
            </a:endParaRPr>
          </a:p>
        </p:txBody>
      </p:sp>
    </p:spTree>
    <p:extLst>
      <p:ext uri="{BB962C8B-B14F-4D97-AF65-F5344CB8AC3E}">
        <p14:creationId xmlns:p14="http://schemas.microsoft.com/office/powerpoint/2010/main" val="324865882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C1A3ABAB-3C32-2734-F289-1F066527F9A3}"/>
              </a:ext>
            </a:extLst>
          </p:cNvPr>
          <p:cNvSpPr txBox="1"/>
          <p:nvPr/>
        </p:nvSpPr>
        <p:spPr>
          <a:xfrm>
            <a:off x="1689096" y="1617833"/>
            <a:ext cx="14643104"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nl-NL" dirty="0"/>
              <a:t>Wat kan jij doen?</a:t>
            </a:r>
          </a:p>
        </p:txBody>
      </p:sp>
      <p:sp>
        <p:nvSpPr>
          <p:cNvPr id="3" name="Wat kan jij doen?">
            <a:extLst>
              <a:ext uri="{FF2B5EF4-FFF2-40B4-BE49-F238E27FC236}">
                <a16:creationId xmlns:a16="http://schemas.microsoft.com/office/drawing/2014/main" id="{73DC27D5-BA2C-EF5A-CABE-F0106A19B0E4}"/>
              </a:ext>
            </a:extLst>
          </p:cNvPr>
          <p:cNvSpPr txBox="1"/>
          <p:nvPr/>
        </p:nvSpPr>
        <p:spPr>
          <a:xfrm>
            <a:off x="1689096" y="2760833"/>
            <a:ext cx="14643104"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dirty="0">
                <a:solidFill>
                  <a:schemeClr val="tx1"/>
                </a:solidFill>
              </a:rPr>
              <a:t>Manager / </a:t>
            </a:r>
            <a:r>
              <a:rPr lang="en-US" sz="4000" dirty="0" err="1">
                <a:solidFill>
                  <a:schemeClr val="tx1"/>
                </a:solidFill>
              </a:rPr>
              <a:t>Projectleider</a:t>
            </a:r>
            <a:endParaRPr sz="4000" dirty="0">
              <a:solidFill>
                <a:schemeClr val="tx1"/>
              </a:solidFill>
            </a:endParaRPr>
          </a:p>
        </p:txBody>
      </p:sp>
      <p:sp>
        <p:nvSpPr>
          <p:cNvPr id="6" name="TextBox 5">
            <a:extLst>
              <a:ext uri="{FF2B5EF4-FFF2-40B4-BE49-F238E27FC236}">
                <a16:creationId xmlns:a16="http://schemas.microsoft.com/office/drawing/2014/main" id="{E9AE7D8E-ACE6-9868-D436-A3A4C7C26036}"/>
              </a:ext>
            </a:extLst>
          </p:cNvPr>
          <p:cNvSpPr txBox="1"/>
          <p:nvPr/>
        </p:nvSpPr>
        <p:spPr>
          <a:xfrm>
            <a:off x="1803399" y="4036173"/>
            <a:ext cx="12894733" cy="78851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Lever als opdrachtgever de noodzakelijke informatie aan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nl-NL" sz="3200" b="1" dirty="0"/>
              <a:t>Stem als opdrachtnemer de werkzaamheden af met de opdrachtgever en eventuele gebruikers</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nl-NL" sz="3200" b="1" dirty="0"/>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Wees je bewust van het domein waarin je werkt:</a:t>
            </a:r>
          </a:p>
          <a:p>
            <a:pPr marL="742950" lvl="1" indent="-285750" algn="l">
              <a:lnSpc>
                <a:spcPct val="107000"/>
              </a:lnSpc>
              <a:spcAft>
                <a:spcPts val="800"/>
              </a:spcAft>
              <a:buFont typeface="Arial" panose="020B0604020202020204" pitchFamily="34" charset="0"/>
              <a:buChar char="•"/>
              <a:tabLst>
                <a:tab pos="914400" algn="l"/>
              </a:tabLst>
            </a:pPr>
            <a:r>
              <a:rPr lang="nl-NL" kern="100" dirty="0">
                <a:solidFill>
                  <a:schemeClr val="tx1"/>
                </a:solidFill>
                <a:effectLst/>
                <a:ea typeface="Calibri" panose="020F0502020204030204" pitchFamily="34" charset="0"/>
                <a:cs typeface="Times New Roman" panose="02020603050405020304" pitchFamily="18" charset="0"/>
              </a:rPr>
              <a:t>NEN 3140 (</a:t>
            </a:r>
            <a:r>
              <a:rPr lang="nl-NL" u="sng" kern="100" dirty="0">
                <a:solidFill>
                  <a:schemeClr val="tx1"/>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NEN 3140 Laagspanningsinstallaties</a:t>
            </a:r>
            <a:r>
              <a:rPr lang="nl-NL" kern="100" dirty="0">
                <a:solidFill>
                  <a:schemeClr val="tx1"/>
                </a:solidFill>
                <a:effectLst/>
                <a:ea typeface="Calibri" panose="020F0502020204030204" pitchFamily="34" charset="0"/>
                <a:cs typeface="Times New Roman" panose="02020603050405020304" pitchFamily="18" charset="0"/>
              </a:rPr>
              <a:t>)</a:t>
            </a:r>
            <a:endParaRPr lang="en-001" kern="100" dirty="0">
              <a:solidFill>
                <a:schemeClr val="tx1"/>
              </a:solidFill>
              <a:effectLst/>
              <a:ea typeface="Calibri" panose="020F0502020204030204" pitchFamily="34" charset="0"/>
              <a:cs typeface="Times New Roman" panose="02020603050405020304" pitchFamily="18" charset="0"/>
            </a:endParaRPr>
          </a:p>
          <a:p>
            <a:pPr marL="742950" lvl="1" indent="-285750" algn="l">
              <a:lnSpc>
                <a:spcPct val="107000"/>
              </a:lnSpc>
              <a:spcAft>
                <a:spcPts val="800"/>
              </a:spcAft>
              <a:buFont typeface="Arial" panose="020B0604020202020204" pitchFamily="34" charset="0"/>
              <a:buChar char="•"/>
              <a:tabLst>
                <a:tab pos="914400" algn="l"/>
              </a:tabLst>
            </a:pPr>
            <a:r>
              <a:rPr lang="nl-NL" kern="100" dirty="0">
                <a:solidFill>
                  <a:schemeClr val="tx1"/>
                </a:solidFill>
                <a:effectLst/>
                <a:ea typeface="Calibri" panose="020F0502020204030204" pitchFamily="34" charset="0"/>
                <a:cs typeface="Times New Roman" panose="02020603050405020304" pitchFamily="18" charset="0"/>
              </a:rPr>
              <a:t>NEN 3840 (</a:t>
            </a:r>
            <a:r>
              <a:rPr lang="nl-NL" u="sng" kern="100" dirty="0">
                <a:solidFill>
                  <a:schemeClr val="tx1"/>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NEN 3840: werken aan hoogspanningsinstallaties</a:t>
            </a:r>
            <a:r>
              <a:rPr lang="nl-NL" kern="100" dirty="0">
                <a:solidFill>
                  <a:schemeClr val="tx1"/>
                </a:solidFill>
                <a:effectLst/>
                <a:ea typeface="Calibri" panose="020F0502020204030204" pitchFamily="34" charset="0"/>
                <a:cs typeface="Times New Roman" panose="02020603050405020304" pitchFamily="18" charset="0"/>
              </a:rPr>
              <a:t>)</a:t>
            </a:r>
            <a:endParaRPr lang="en-001" kern="100" dirty="0">
              <a:solidFill>
                <a:schemeClr val="tx1"/>
              </a:solidFill>
              <a:effectLst/>
              <a:ea typeface="Calibri" panose="020F0502020204030204" pitchFamily="34" charset="0"/>
              <a:cs typeface="Times New Roman" panose="02020603050405020304" pitchFamily="18" charset="0"/>
            </a:endParaRPr>
          </a:p>
          <a:p>
            <a:pPr marL="742950" lvl="1" indent="-285750" algn="l">
              <a:lnSpc>
                <a:spcPct val="107000"/>
              </a:lnSpc>
              <a:spcAft>
                <a:spcPts val="800"/>
              </a:spcAft>
              <a:buFont typeface="Arial" panose="020B0604020202020204" pitchFamily="34" charset="0"/>
              <a:buChar char="•"/>
              <a:tabLst>
                <a:tab pos="914400" algn="l"/>
              </a:tabLst>
            </a:pPr>
            <a:r>
              <a:rPr lang="nl-NL" kern="100" dirty="0">
                <a:solidFill>
                  <a:schemeClr val="tx1"/>
                </a:solidFill>
                <a:effectLst/>
                <a:ea typeface="Calibri" panose="020F0502020204030204" pitchFamily="34" charset="0"/>
                <a:cs typeface="Times New Roman" panose="02020603050405020304" pitchFamily="18" charset="0"/>
              </a:rPr>
              <a:t>BEI-BLS (</a:t>
            </a:r>
            <a:r>
              <a:rPr lang="nl-NL" u="sng" kern="100" dirty="0">
                <a:solidFill>
                  <a:schemeClr val="tx1"/>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BEI-BLS | BEIVIAG</a:t>
            </a:r>
            <a:r>
              <a:rPr lang="nl-NL" kern="100" dirty="0">
                <a:solidFill>
                  <a:schemeClr val="tx1"/>
                </a:solidFill>
                <a:effectLst/>
                <a:ea typeface="Calibri" panose="020F0502020204030204" pitchFamily="34" charset="0"/>
                <a:cs typeface="Times New Roman" panose="02020603050405020304" pitchFamily="18" charset="0"/>
              </a:rPr>
              <a:t>)</a:t>
            </a:r>
            <a:endParaRPr lang="en-001" kern="100" dirty="0">
              <a:solidFill>
                <a:schemeClr val="tx1"/>
              </a:solidFill>
              <a:effectLst/>
              <a:ea typeface="Calibri" panose="020F0502020204030204" pitchFamily="34" charset="0"/>
              <a:cs typeface="Times New Roman" panose="02020603050405020304" pitchFamily="18" charset="0"/>
            </a:endParaRPr>
          </a:p>
          <a:p>
            <a:pPr marL="742950" lvl="1" indent="-285750" algn="l">
              <a:lnSpc>
                <a:spcPct val="107000"/>
              </a:lnSpc>
              <a:spcAft>
                <a:spcPts val="800"/>
              </a:spcAft>
              <a:buFont typeface="Arial" panose="020B0604020202020204" pitchFamily="34" charset="0"/>
              <a:buChar char="•"/>
              <a:tabLst>
                <a:tab pos="914400" algn="l"/>
              </a:tabLst>
            </a:pPr>
            <a:r>
              <a:rPr lang="en-US" kern="100" dirty="0">
                <a:solidFill>
                  <a:schemeClr val="tx1"/>
                </a:solidFill>
                <a:effectLst/>
                <a:ea typeface="Calibri" panose="020F0502020204030204" pitchFamily="34" charset="0"/>
                <a:cs typeface="Times New Roman" panose="02020603050405020304" pitchFamily="18" charset="0"/>
              </a:rPr>
              <a:t>BEI-BHS (</a:t>
            </a:r>
            <a:r>
              <a:rPr lang="en-US" u="sng" kern="100" dirty="0">
                <a:solidFill>
                  <a:schemeClr val="tx1"/>
                </a:solidFill>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BEI-BHS | BEIVIAG</a:t>
            </a:r>
            <a:r>
              <a:rPr lang="en-US" kern="100" dirty="0">
                <a:solidFill>
                  <a:schemeClr val="tx1"/>
                </a:solidFill>
                <a:effectLst/>
                <a:ea typeface="Calibri" panose="020F0502020204030204" pitchFamily="34" charset="0"/>
                <a:cs typeface="Times New Roman" panose="02020603050405020304" pitchFamily="18" charset="0"/>
              </a:rPr>
              <a:t>)</a:t>
            </a:r>
          </a:p>
          <a:p>
            <a:pPr marL="742950" lvl="1" indent="-285750" algn="l">
              <a:lnSpc>
                <a:spcPct val="107000"/>
              </a:lnSpc>
              <a:spcAft>
                <a:spcPts val="800"/>
              </a:spcAft>
              <a:buFont typeface="Arial" panose="020B0604020202020204" pitchFamily="34" charset="0"/>
              <a:buChar char="•"/>
              <a:tabLst>
                <a:tab pos="914400" algn="l"/>
              </a:tabLst>
            </a:pPr>
            <a:endParaRPr kumimoji="0" lang="nl-NL"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Stel een werkplan BEI op</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nl-NL" sz="3200" b="1" dirty="0"/>
              <a:t>Organiseer de aanwijzingen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Stem af tussen de installatieverantwoordelijke (IV) en werkverantwoordelijke (WV)</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nl-NL" sz="3200" b="1" dirty="0"/>
              <a:t>Werk altijd spanningsloos!</a:t>
            </a:r>
            <a:endParaRPr kumimoji="0" lang="nl-NL" sz="2400" b="0" i="0" u="none" strike="noStrike" cap="none" spc="0" normalizeH="0" baseline="0" dirty="0">
              <a:ln>
                <a:noFill/>
              </a:ln>
              <a:solidFill>
                <a:srgbClr val="FFFFFF"/>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nl-NL" sz="2400" b="0" i="0" u="none" strike="noStrike" cap="none" spc="0" normalizeH="0" baseline="0" dirty="0">
              <a:ln>
                <a:noFill/>
              </a:ln>
              <a:solidFill>
                <a:srgbClr val="FFFFFF"/>
              </a:solidFill>
              <a:effectLst/>
              <a:uFillTx/>
              <a:latin typeface="+mj-lt"/>
              <a:ea typeface="+mj-ea"/>
              <a:cs typeface="+mj-cs"/>
              <a:sym typeface="Helvetica Neue"/>
            </a:endParaRPr>
          </a:p>
        </p:txBody>
      </p:sp>
    </p:spTree>
    <p:extLst>
      <p:ext uri="{BB962C8B-B14F-4D97-AF65-F5344CB8AC3E}">
        <p14:creationId xmlns:p14="http://schemas.microsoft.com/office/powerpoint/2010/main" val="23968715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C1A3ABAB-3C32-2734-F289-1F066527F9A3}"/>
              </a:ext>
            </a:extLst>
          </p:cNvPr>
          <p:cNvSpPr txBox="1"/>
          <p:nvPr/>
        </p:nvSpPr>
        <p:spPr>
          <a:xfrm>
            <a:off x="1689096" y="1617833"/>
            <a:ext cx="14643104"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a:t>Wat </a:t>
            </a:r>
            <a:r>
              <a:rPr lang="en-US" dirty="0" err="1"/>
              <a:t>kan</a:t>
            </a:r>
            <a:r>
              <a:rPr lang="en-US" dirty="0"/>
              <a:t> </a:t>
            </a:r>
            <a:r>
              <a:rPr lang="en-US" dirty="0" err="1"/>
              <a:t>jij</a:t>
            </a:r>
            <a:r>
              <a:rPr lang="en-US" dirty="0"/>
              <a:t> </a:t>
            </a:r>
            <a:r>
              <a:rPr lang="en-US" dirty="0" err="1"/>
              <a:t>doen</a:t>
            </a:r>
            <a:r>
              <a:rPr lang="en-US" dirty="0"/>
              <a:t>?</a:t>
            </a:r>
          </a:p>
        </p:txBody>
      </p:sp>
      <p:sp>
        <p:nvSpPr>
          <p:cNvPr id="3" name="Wat kan jij doen?">
            <a:extLst>
              <a:ext uri="{FF2B5EF4-FFF2-40B4-BE49-F238E27FC236}">
                <a16:creationId xmlns:a16="http://schemas.microsoft.com/office/drawing/2014/main" id="{73DC27D5-BA2C-EF5A-CABE-F0106A19B0E4}"/>
              </a:ext>
            </a:extLst>
          </p:cNvPr>
          <p:cNvSpPr txBox="1"/>
          <p:nvPr/>
        </p:nvSpPr>
        <p:spPr>
          <a:xfrm>
            <a:off x="1689096" y="2760833"/>
            <a:ext cx="14643104"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dirty="0" err="1">
                <a:solidFill>
                  <a:schemeClr val="tx1"/>
                </a:solidFill>
              </a:rPr>
              <a:t>Elektromonteur</a:t>
            </a:r>
            <a:endParaRPr sz="4000" dirty="0">
              <a:solidFill>
                <a:schemeClr val="tx1"/>
              </a:solidFill>
            </a:endParaRPr>
          </a:p>
        </p:txBody>
      </p:sp>
      <p:sp>
        <p:nvSpPr>
          <p:cNvPr id="6" name="TextBox 5">
            <a:extLst>
              <a:ext uri="{FF2B5EF4-FFF2-40B4-BE49-F238E27FC236}">
                <a16:creationId xmlns:a16="http://schemas.microsoft.com/office/drawing/2014/main" id="{E9AE7D8E-ACE6-9868-D436-A3A4C7C26036}"/>
              </a:ext>
            </a:extLst>
          </p:cNvPr>
          <p:cNvSpPr txBox="1"/>
          <p:nvPr/>
        </p:nvSpPr>
        <p:spPr>
          <a:xfrm>
            <a:off x="1803399" y="4036173"/>
            <a:ext cx="11262895" cy="8966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Ga na wie op jouw project verantwoordelijk is voor elektrische veiligheid en weet waar je met je vragen terecht kunt.</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nl-NL" sz="3200" b="1" dirty="0"/>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Zorg dat jouw aanwijzingen </a:t>
            </a:r>
            <a:r>
              <a:rPr lang="nl-NL" sz="3200" b="1" dirty="0"/>
              <a:t>geldig zijn.</a:t>
            </a: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Controleer of de aanwijzing geschikt is voor de werkzaamheden die je uitvoert.</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Ga na of je voldoende kennis hebt van de installatie waar je aan werkt.</a:t>
            </a:r>
          </a:p>
          <a:p>
            <a:pPr marR="0" algn="l" defTabSz="2438337" rtl="0" fontAlgn="auto" latinLnBrk="0" hangingPunct="0">
              <a:lnSpc>
                <a:spcPct val="100000"/>
              </a:lnSpc>
              <a:spcBef>
                <a:spcPts val="0"/>
              </a:spcBef>
              <a:spcAft>
                <a:spcPts val="0"/>
              </a:spcAft>
              <a:buClrTx/>
              <a:buSzTx/>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Zorg dat je weet wat je moet doen na een incident met elektriciteit (</a:t>
            </a:r>
            <a:r>
              <a:rPr lang="nl-NL" sz="3200" b="1" dirty="0"/>
              <a:t>k</a:t>
            </a:r>
            <a:r>
              <a:rPr kumimoji="0" lang="nl-NL" sz="3200" b="1" i="0" u="none" strike="noStrike" cap="none" spc="0" normalizeH="0" baseline="0" dirty="0">
                <a:ln>
                  <a:noFill/>
                </a:ln>
                <a:solidFill>
                  <a:srgbClr val="FFFFFF"/>
                </a:solidFill>
                <a:effectLst/>
                <a:uFillTx/>
                <a:latin typeface="+mj-lt"/>
                <a:ea typeface="+mj-ea"/>
                <a:cs typeface="+mj-cs"/>
                <a:sym typeface="Helvetica Neue"/>
              </a:rPr>
              <a:t>ijk voor een handig zakkaartje op </a:t>
            </a:r>
            <a:r>
              <a:rPr kumimoji="0" lang="nl-NL" sz="3200" b="1" i="0" u="none" strike="noStrike" cap="none" spc="0" normalizeH="0" baseline="0" dirty="0">
                <a:ln>
                  <a:noFill/>
                </a:ln>
                <a:solidFill>
                  <a:srgbClr val="FFFFFF"/>
                </a:solidFill>
                <a:effectLst/>
                <a:uFillTx/>
                <a:latin typeface="+mj-lt"/>
                <a:ea typeface="+mj-ea"/>
                <a:cs typeface="+mj-cs"/>
                <a:sym typeface="Helvetica Neue"/>
                <a:hlinkClick r:id="rId3"/>
              </a:rPr>
              <a:t>www.elektrischegevaren.nl</a:t>
            </a:r>
            <a:r>
              <a:rPr kumimoji="0" lang="nl-NL" sz="3200" b="1" i="0" u="none" strike="noStrike" cap="none" spc="0" normalizeH="0" baseline="0" dirty="0">
                <a:ln>
                  <a:noFill/>
                </a:ln>
                <a:solidFill>
                  <a:srgbClr val="FFFFFF"/>
                </a:solidFill>
                <a:effectLst/>
                <a:uFillTx/>
                <a:latin typeface="+mj-lt"/>
                <a:ea typeface="+mj-ea"/>
                <a:cs typeface="+mj-cs"/>
                <a:sym typeface="Helvetica Neue"/>
              </a:rPr>
              <a:t>).</a:t>
            </a:r>
          </a:p>
          <a:p>
            <a:pPr marR="0" algn="l" defTabSz="2438337" rtl="0" fontAlgn="auto" latinLnBrk="0" hangingPunct="0">
              <a:lnSpc>
                <a:spcPct val="100000"/>
              </a:lnSpc>
              <a:spcBef>
                <a:spcPts val="0"/>
              </a:spcBef>
              <a:spcAft>
                <a:spcPts val="0"/>
              </a:spcAft>
              <a:buClrTx/>
              <a:buSzTx/>
              <a:tabLst/>
            </a:pPr>
            <a:endParaRPr kumimoji="0" lang="nl-NL" sz="24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nl-NL" sz="24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nl-NL" sz="2400" b="0" i="0" u="none" strike="noStrike" cap="none" spc="0" normalizeH="0" baseline="0" dirty="0">
              <a:ln>
                <a:noFill/>
              </a:ln>
              <a:solidFill>
                <a:srgbClr val="FFFFFF"/>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nl-NL" sz="2400" b="0" i="0" u="none" strike="noStrike" cap="none" spc="0" normalizeH="0" baseline="0" dirty="0">
              <a:ln>
                <a:noFill/>
              </a:ln>
              <a:solidFill>
                <a:srgbClr val="FFFFFF"/>
              </a:solidFill>
              <a:effectLst/>
              <a:uFillTx/>
              <a:latin typeface="+mj-lt"/>
              <a:ea typeface="+mj-ea"/>
              <a:cs typeface="+mj-cs"/>
              <a:sym typeface="Helvetica Neue"/>
            </a:endParaRPr>
          </a:p>
        </p:txBody>
      </p:sp>
    </p:spTree>
    <p:extLst>
      <p:ext uri="{BB962C8B-B14F-4D97-AF65-F5344CB8AC3E}">
        <p14:creationId xmlns:p14="http://schemas.microsoft.com/office/powerpoint/2010/main" val="32978085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t kan jij doen?">
            <a:extLst>
              <a:ext uri="{FF2B5EF4-FFF2-40B4-BE49-F238E27FC236}">
                <a16:creationId xmlns:a16="http://schemas.microsoft.com/office/drawing/2014/main" id="{F0BAB86F-DFB7-196C-56B9-6CA177341FD3}"/>
              </a:ext>
            </a:extLst>
          </p:cNvPr>
          <p:cNvSpPr txBox="1"/>
          <p:nvPr/>
        </p:nvSpPr>
        <p:spPr>
          <a:xfrm>
            <a:off x="1689096" y="1617833"/>
            <a:ext cx="14643104"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dirty="0"/>
              <a:t>Wat </a:t>
            </a:r>
            <a:r>
              <a:rPr lang="en-US" dirty="0" err="1"/>
              <a:t>kan</a:t>
            </a:r>
            <a:r>
              <a:rPr lang="en-US" dirty="0"/>
              <a:t> </a:t>
            </a:r>
            <a:r>
              <a:rPr lang="en-US" dirty="0" err="1"/>
              <a:t>jij</a:t>
            </a:r>
            <a:r>
              <a:rPr lang="en-US" dirty="0"/>
              <a:t> </a:t>
            </a:r>
            <a:r>
              <a:rPr lang="en-US" dirty="0" err="1"/>
              <a:t>doen</a:t>
            </a:r>
            <a:r>
              <a:rPr lang="en-US" dirty="0"/>
              <a:t>?</a:t>
            </a:r>
          </a:p>
        </p:txBody>
      </p:sp>
      <p:sp>
        <p:nvSpPr>
          <p:cNvPr id="3" name="Wat kan jij doen?">
            <a:extLst>
              <a:ext uri="{FF2B5EF4-FFF2-40B4-BE49-F238E27FC236}">
                <a16:creationId xmlns:a16="http://schemas.microsoft.com/office/drawing/2014/main" id="{0AA09795-1EDC-0331-5086-A6F77A442723}"/>
              </a:ext>
            </a:extLst>
          </p:cNvPr>
          <p:cNvSpPr txBox="1"/>
          <p:nvPr/>
        </p:nvSpPr>
        <p:spPr>
          <a:xfrm>
            <a:off x="1689096" y="2760833"/>
            <a:ext cx="14643104" cy="151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000" spc="-200">
                <a:solidFill>
                  <a:srgbClr val="000000"/>
                </a:solidFill>
                <a:latin typeface="Fuse-Bold"/>
                <a:ea typeface="Fuse-Bold"/>
                <a:cs typeface="Fuse-Bold"/>
                <a:sym typeface="Fuse-Bold"/>
              </a:defRPr>
            </a:lvl1pPr>
          </a:lstStyle>
          <a:p>
            <a:r>
              <a:rPr lang="en-US" sz="4000" dirty="0" err="1">
                <a:solidFill>
                  <a:schemeClr val="tx1"/>
                </a:solidFill>
              </a:rPr>
              <a:t>Operationele</a:t>
            </a:r>
            <a:r>
              <a:rPr lang="en-US" sz="4000" dirty="0">
                <a:solidFill>
                  <a:schemeClr val="tx1"/>
                </a:solidFill>
              </a:rPr>
              <a:t> </a:t>
            </a:r>
            <a:r>
              <a:rPr lang="en-US" sz="4000" dirty="0" err="1">
                <a:solidFill>
                  <a:schemeClr val="tx1"/>
                </a:solidFill>
              </a:rPr>
              <a:t>medewerker</a:t>
            </a:r>
            <a:endParaRPr sz="4000" dirty="0">
              <a:solidFill>
                <a:schemeClr val="tx1"/>
              </a:solidFill>
            </a:endParaRPr>
          </a:p>
        </p:txBody>
      </p:sp>
      <p:sp>
        <p:nvSpPr>
          <p:cNvPr id="5" name="TextBox 4">
            <a:extLst>
              <a:ext uri="{FF2B5EF4-FFF2-40B4-BE49-F238E27FC236}">
                <a16:creationId xmlns:a16="http://schemas.microsoft.com/office/drawing/2014/main" id="{AB40CF46-7231-981C-5506-6BFA77BC8D3C}"/>
              </a:ext>
            </a:extLst>
          </p:cNvPr>
          <p:cNvSpPr txBox="1"/>
          <p:nvPr/>
        </p:nvSpPr>
        <p:spPr>
          <a:xfrm>
            <a:off x="1803400" y="4036173"/>
            <a:ext cx="11099800" cy="11551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Bespreek met elkaar de elektrische gevaren en te nemen maatregelen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nl-NL" sz="3200" b="1" dirty="0"/>
              <a:t>Controleer je elektrische arbeidsmiddelen op beschadigingen; bijvoorbeeld het snoer en de behuizing</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nl-NL" sz="3200" b="1" dirty="0"/>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nl-NL" sz="3200" b="1" dirty="0"/>
              <a:t>Overbrug geen beveiligingen (omdat ze elke keer uitgaan)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nl-NL" sz="3200" b="1" dirty="0"/>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nl-NL" sz="3200" b="1" dirty="0"/>
              <a:t>Koppel geen verlengsnoeren aan elkaar</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nl-NL" sz="3200" b="1" dirty="0"/>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nl-NL" sz="3200" b="1" i="0" u="none" strike="noStrike" cap="none" spc="0" normalizeH="0" baseline="0" dirty="0">
                <a:ln>
                  <a:noFill/>
                </a:ln>
                <a:solidFill>
                  <a:srgbClr val="FFFFFF"/>
                </a:solidFill>
                <a:effectLst/>
                <a:uFillTx/>
                <a:latin typeface="+mj-lt"/>
                <a:ea typeface="+mj-ea"/>
                <a:cs typeface="+mj-cs"/>
                <a:sym typeface="Helvetica Neue"/>
              </a:rPr>
              <a:t>Wees je bewust van wat je wel en niet mag doen aan elektrische installaties of gereedschappen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r>
              <a:rPr kumimoji="0" lang="nl-NL" sz="3200" i="1" u="none" strike="noStrike" cap="none" spc="0" normalizeH="0" baseline="0" dirty="0">
                <a:ln>
                  <a:noFill/>
                </a:ln>
                <a:solidFill>
                  <a:srgbClr val="FFFFFF"/>
                </a:solidFill>
                <a:effectLst/>
                <a:uFillTx/>
                <a:latin typeface="+mj-lt"/>
                <a:ea typeface="+mj-ea"/>
                <a:cs typeface="+mj-cs"/>
                <a:sym typeface="Helvetica Neue"/>
              </a:rPr>
              <a:t>Ben je niet deskundig op elektrotechnisch vlak, maar kom je onverwachts in aanraking met elektrische gevaren? Schakel dan altijd een deskundige in!</a:t>
            </a: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L="342900" marR="0" indent="-3429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32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nl-NL" sz="2400" b="1" i="0" u="none" strike="noStrike" cap="none" spc="0" normalizeH="0" baseline="0" dirty="0">
              <a:ln>
                <a:noFill/>
              </a:ln>
              <a:solidFill>
                <a:srgbClr val="FFFFFF"/>
              </a:solidFill>
              <a:effectLst/>
              <a:uFillTx/>
              <a:latin typeface="+mj-lt"/>
              <a:ea typeface="+mj-ea"/>
              <a:cs typeface="+mj-cs"/>
              <a:sym typeface="Helvetica Neue"/>
            </a:endParaRPr>
          </a:p>
          <a:p>
            <a:pPr marR="0" algn="l" defTabSz="2438337" rtl="0" fontAlgn="auto" latinLnBrk="0" hangingPunct="0">
              <a:lnSpc>
                <a:spcPct val="100000"/>
              </a:lnSpc>
              <a:spcBef>
                <a:spcPts val="0"/>
              </a:spcBef>
              <a:spcAft>
                <a:spcPts val="0"/>
              </a:spcAft>
              <a:buClrTx/>
              <a:buSzTx/>
              <a:tabLst/>
            </a:pPr>
            <a:endParaRPr kumimoji="0" lang="nl-NL" sz="2400" b="0" i="0" u="none" strike="noStrike" cap="none" spc="0" normalizeH="0" baseline="0" dirty="0">
              <a:ln>
                <a:noFill/>
              </a:ln>
              <a:solidFill>
                <a:srgbClr val="FFFFFF"/>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nl-NL" sz="2400" b="0" i="0" u="none" strike="noStrike" cap="none" spc="0" normalizeH="0" baseline="0" dirty="0">
              <a:ln>
                <a:noFill/>
              </a:ln>
              <a:solidFill>
                <a:srgbClr val="FFFFFF"/>
              </a:solidFill>
              <a:effectLst/>
              <a:uFillTx/>
              <a:latin typeface="+mj-lt"/>
              <a:ea typeface="+mj-ea"/>
              <a:cs typeface="+mj-cs"/>
              <a:sym typeface="Helvetica Neue"/>
            </a:endParaRPr>
          </a:p>
        </p:txBody>
      </p:sp>
    </p:spTree>
    <p:extLst>
      <p:ext uri="{BB962C8B-B14F-4D97-AF65-F5344CB8AC3E}">
        <p14:creationId xmlns:p14="http://schemas.microsoft.com/office/powerpoint/2010/main" val="241519958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4059A4"/>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21_BasicWhite">
    <a:dk1>
      <a:srgbClr val="4059A4"/>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themeOverride>
</file>

<file path=docMetadata/LabelInfo.xml><?xml version="1.0" encoding="utf-8"?>
<clbl:labelList xmlns:clbl="http://schemas.microsoft.com/office/2020/mipLabelMetadata">
  <clbl:label id="{cdc477bf-b6e3-4345-b1be-3b225394e17e}" enabled="0" method="" siteId="{cdc477bf-b6e3-4345-b1be-3b225394e17e}" removed="1"/>
</clbl:labelList>
</file>

<file path=docProps/app.xml><?xml version="1.0" encoding="utf-8"?>
<Properties xmlns="http://schemas.openxmlformats.org/officeDocument/2006/extended-properties" xmlns:vt="http://schemas.openxmlformats.org/officeDocument/2006/docPropsVTypes">
  <Template/>
  <TotalTime>222</TotalTime>
  <Words>1340</Words>
  <Application>Microsoft Office PowerPoint</Application>
  <PresentationFormat>Aangepast</PresentationFormat>
  <Paragraphs>194</Paragraphs>
  <Slides>21</Slides>
  <Notes>15</Notes>
  <HiddenSlides>6</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21</vt:i4>
      </vt:variant>
    </vt:vector>
  </HeadingPairs>
  <TitlesOfParts>
    <vt:vector size="30" baseType="lpstr">
      <vt:lpstr>Arial</vt:lpstr>
      <vt:lpstr>Calibri</vt:lpstr>
      <vt:lpstr>Fuse Bold</vt:lpstr>
      <vt:lpstr>Fuse Light</vt:lpstr>
      <vt:lpstr>Fuse-Bold</vt:lpstr>
      <vt:lpstr>Fuse-Light</vt:lpstr>
      <vt:lpstr>Helvetica Neue</vt:lpstr>
      <vt:lpstr>Segoe UI</vt:lpstr>
      <vt:lpstr>21_BasicWhite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Opzeeland, Anton van (PPO)</dc:creator>
  <cp:lastModifiedBy>Brands, Remko</cp:lastModifiedBy>
  <cp:revision>46</cp:revision>
  <dcterms:modified xsi:type="dcterms:W3CDTF">2024-09-30T11:29:30Z</dcterms:modified>
</cp:coreProperties>
</file>